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comments/comment1.xml" ContentType="application/vnd.openxmlformats-officedocument.presentationml.comments+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comments/comment2.xml" ContentType="application/vnd.openxmlformats-officedocument.presentationml.comments+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7"/>
    <p:sldId id="304" r:id="rId58"/>
    <p:sldId id="305" r:id="rId5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1pPr>
    <a:lvl2pPr marL="0" marR="0" indent="4572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2pPr>
    <a:lvl3pPr marL="0" marR="0" indent="9144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3pPr>
    <a:lvl4pPr marL="0" marR="0" indent="13716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4pPr>
    <a:lvl5pPr marL="0" marR="0" indent="18288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5pPr>
    <a:lvl6pPr marL="0" marR="0" indent="22860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6pPr>
    <a:lvl7pPr marL="0" marR="0" indent="27432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7pPr>
    <a:lvl8pPr marL="0" marR="0" indent="32004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8pPr>
    <a:lvl9pPr marL="0" marR="0" indent="365760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Author id="0" name="Juliane Kreth-Böttner" initials="JK" lastIdx="2" clrIdx="0"/>
  <p:cmAuthor id="1" name="N. Kern" initials="NK" lastIdx="2" clrIdx="0"/>
</p:cmAuthorLst>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venir Next Medium"/>
          <a:ea typeface="Avenir Next Medium"/>
          <a:cs typeface="Avenir Next Medium"/>
        </a:font>
        <a:srgbClr val="5E5E5E"/>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ff" i="off">
        <a:font>
          <a:latin typeface="Avenir Next Medium"/>
          <a:ea typeface="Avenir Next Medium"/>
          <a:cs typeface="Avenir Next Medium"/>
        </a:font>
        <a:srgbClr val="5E5E5E"/>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ff" i="off">
        <a:font>
          <a:latin typeface="Avenir Next Medium"/>
          <a:ea typeface="Avenir Next Medium"/>
          <a:cs typeface="Avenir Next Medium"/>
        </a:font>
        <a:srgbClr val="5E5E5E"/>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5E5E5E"/>
        </a:fontRef>
        <a:srgbClr val="5E5E5E"/>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venir Next Medium"/>
          <a:ea typeface="Avenir Next Medium"/>
          <a:cs typeface="Avenir Next Medium"/>
        </a:font>
        <a:srgbClr val="5E5E5E"/>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ff" i="off">
        <a:font>
          <a:latin typeface="Avenir Next Medium"/>
          <a:ea typeface="Avenir Next Medium"/>
          <a:cs typeface="Avenir Next Medium"/>
        </a:font>
        <a:srgbClr val="5E5E5E"/>
      </a:tcTxStyle>
      <a:tcStyle>
        <a:tcBdr>
          <a:left>
            <a:ln w="12700" cap="flat">
              <a:solidFill>
                <a:srgbClr val="000000"/>
              </a:solidFill>
              <a:prstDash val="solid"/>
              <a:miter lim="400000"/>
            </a:ln>
          </a:left>
          <a:right>
            <a:ln w="25400" cap="flat">
              <a:solidFill>
                <a:srgbClr val="084F64"/>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Next Medium"/>
          <a:ea typeface="Avenir Next Medium"/>
          <a:cs typeface="Avenir Next Medium"/>
        </a:font>
        <a:srgbClr val="5E5E5E"/>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84F64"/>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Avenir Next Medium"/>
          <a:ea typeface="Avenir Next Medium"/>
          <a:cs typeface="Avenir Next Medium"/>
        </a:font>
        <a:srgbClr val="FFFFFF"/>
      </a:tcTxStyle>
      <a:tcStyle>
        <a:tcBdr>
          <a:left>
            <a:ln w="12700" cap="flat">
              <a:solidFill>
                <a:srgbClr val="084F64"/>
              </a:solidFill>
              <a:prstDash val="solid"/>
              <a:miter lim="400000"/>
            </a:ln>
          </a:left>
          <a:right>
            <a:ln w="12700" cap="flat">
              <a:solidFill>
                <a:srgbClr val="084F64"/>
              </a:solidFill>
              <a:prstDash val="solid"/>
              <a:miter lim="400000"/>
            </a:ln>
          </a:right>
          <a:top>
            <a:ln w="12700" cap="flat">
              <a:solidFill>
                <a:srgbClr val="000000"/>
              </a:solidFill>
              <a:prstDash val="solid"/>
              <a:miter lim="400000"/>
            </a:ln>
          </a:top>
          <a:bottom>
            <a:ln w="25400" cap="flat">
              <a:solidFill>
                <a:srgbClr val="084F64"/>
              </a:solidFill>
              <a:prstDash val="solid"/>
              <a:miter lim="400000"/>
            </a:ln>
          </a:bottom>
          <a:insideH>
            <a:ln w="12700" cap="flat">
              <a:solidFill>
                <a:srgbClr val="084F64"/>
              </a:solidFill>
              <a:prstDash val="solid"/>
              <a:miter lim="400000"/>
            </a:ln>
          </a:insideH>
          <a:insideV>
            <a:ln w="12700" cap="flat">
              <a:solidFill>
                <a:srgbClr val="084F64"/>
              </a:solidFill>
              <a:prstDash val="solid"/>
              <a:miter lim="400000"/>
            </a:ln>
          </a:insideV>
        </a:tcBdr>
        <a:fill>
          <a:solidFill>
            <a:schemeClr val="accent1">
              <a:satOff val="3942"/>
              <a:lumOff val="17322"/>
            </a:schemeClr>
          </a:solidFill>
        </a:fill>
      </a:tcStyle>
    </a:firstRow>
  </a:tblStyle>
  <a:tblStyle styleId="{EEE7283C-3CF3-47DC-8721-378D4A62B228}" styleName="">
    <a:tblBg/>
    <a:wholeTbl>
      <a:tcTxStyle b="off" i="off">
        <a:font>
          <a:latin typeface="Avenir Next Medium"/>
          <a:ea typeface="Avenir Next Medium"/>
          <a:cs typeface="Avenir Next Medium"/>
        </a:font>
        <a:schemeClr val="accent6"/>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F0EAF0"/>
          </a:solidFill>
        </a:fill>
      </a:tcStyle>
    </a:band2H>
    <a:firstCol>
      <a:tcTxStyle b="off" i="off">
        <a:font>
          <a:latin typeface="Avenir Next Medium"/>
          <a:ea typeface="Avenir Next Medium"/>
          <a:cs typeface="Avenir Next Medium"/>
        </a:font>
        <a:schemeClr val="accent6"/>
      </a:tcTxStyle>
      <a:tcStyle>
        <a:tcBdr>
          <a:left>
            <a:ln w="12700" cap="flat">
              <a:solidFill>
                <a:srgbClr val="000000"/>
              </a:solidFill>
              <a:prstDash val="solid"/>
              <a:miter lim="400000"/>
            </a:ln>
          </a:left>
          <a:right>
            <a:ln w="25400" cap="flat">
              <a:solidFill>
                <a:srgbClr val="084F64"/>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Next Medium"/>
          <a:ea typeface="Avenir Next Medium"/>
          <a:cs typeface="Avenir Next Medium"/>
        </a:font>
        <a:schemeClr val="accent6"/>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84F64"/>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chemeClr val="accent6"/>
        </a:fontRef>
        <a:schemeClr val="accent6"/>
      </a:tcTxStyle>
      <a:tcStyle>
        <a:tcBdr>
          <a:left>
            <a:ln w="12700" cap="flat">
              <a:solidFill>
                <a:srgbClr val="084F64"/>
              </a:solidFill>
              <a:prstDash val="solid"/>
              <a:miter lim="400000"/>
            </a:ln>
          </a:left>
          <a:right>
            <a:ln w="12700" cap="flat">
              <a:solidFill>
                <a:srgbClr val="084F64"/>
              </a:solidFill>
              <a:prstDash val="solid"/>
              <a:miter lim="400000"/>
            </a:ln>
          </a:right>
          <a:top>
            <a:ln w="12700" cap="flat">
              <a:solidFill>
                <a:srgbClr val="000000"/>
              </a:solidFill>
              <a:prstDash val="solid"/>
              <a:miter lim="400000"/>
            </a:ln>
          </a:top>
          <a:bottom>
            <a:ln w="25400" cap="flat">
              <a:solidFill>
                <a:srgbClr val="084F64"/>
              </a:solidFill>
              <a:prstDash val="solid"/>
              <a:miter lim="400000"/>
            </a:ln>
          </a:bottom>
          <a:insideH>
            <a:ln w="12700" cap="flat">
              <a:solidFill>
                <a:srgbClr val="084F64"/>
              </a:solidFill>
              <a:prstDash val="solid"/>
              <a:miter lim="400000"/>
            </a:ln>
          </a:insideH>
          <a:insideV>
            <a:ln w="12700" cap="flat">
              <a:solidFill>
                <a:srgbClr val="084F64"/>
              </a:solidFill>
              <a:prstDash val="solid"/>
              <a:miter lim="400000"/>
            </a:ln>
          </a:insideV>
        </a:tcBdr>
        <a:fill>
          <a:solidFill>
            <a:schemeClr val="accent6">
              <a:hueOff val="-35454"/>
              <a:satOff val="2115"/>
              <a:lumOff val="45487"/>
            </a:schemeClr>
          </a:solidFill>
        </a:fill>
      </a:tcStyle>
    </a:firstRow>
  </a:tblStyle>
  <a:tblStyle styleId="{CF821DB8-F4EB-4A41-A1BA-3FCAFE7338EE}" styleName="">
    <a:tblBg/>
    <a:wholeTbl>
      <a:tcTxStyle b="off" i="off">
        <a:font>
          <a:latin typeface="Avenir Next Medium"/>
          <a:ea typeface="Avenir Next Medium"/>
          <a:cs typeface="Avenir Next Medium"/>
        </a:font>
        <a:srgbClr val="2E4E61"/>
      </a:tcTxStyle>
      <a:tcStyle>
        <a:tcBdr>
          <a:left>
            <a:ln w="12700" cap="flat">
              <a:solidFill>
                <a:srgbClr val="3D3E3E"/>
              </a:solidFill>
              <a:prstDash val="solid"/>
              <a:miter lim="400000"/>
            </a:ln>
          </a:left>
          <a:right>
            <a:ln w="12700" cap="flat">
              <a:solidFill>
                <a:srgbClr val="3D3E3E"/>
              </a:solidFill>
              <a:prstDash val="solid"/>
              <a:miter lim="400000"/>
            </a:ln>
          </a:right>
          <a:top>
            <a:ln w="12700" cap="flat">
              <a:solidFill>
                <a:srgbClr val="3D3E3E"/>
              </a:solidFill>
              <a:prstDash val="solid"/>
              <a:miter lim="400000"/>
            </a:ln>
          </a:top>
          <a:bottom>
            <a:ln w="12700" cap="flat">
              <a:solidFill>
                <a:srgbClr val="3D3E3E"/>
              </a:solidFill>
              <a:prstDash val="solid"/>
              <a:miter lim="400000"/>
            </a:ln>
          </a:bottom>
          <a:insideH>
            <a:ln w="12700" cap="flat">
              <a:solidFill>
                <a:srgbClr val="3D3E3E"/>
              </a:solidFill>
              <a:prstDash val="solid"/>
              <a:miter lim="400000"/>
            </a:ln>
          </a:insideH>
          <a:insideV>
            <a:ln w="12700" cap="flat">
              <a:solidFill>
                <a:srgbClr val="3D3E3E"/>
              </a:solidFill>
              <a:prstDash val="solid"/>
              <a:miter lim="400000"/>
            </a:ln>
          </a:insideV>
        </a:tcBdr>
        <a:fill>
          <a:noFill/>
        </a:fill>
      </a:tcStyle>
    </a:wholeTbl>
    <a:band2H>
      <a:tcTxStyle b="def" i="def"/>
      <a:tcStyle>
        <a:tcBdr/>
        <a:fill>
          <a:solidFill>
            <a:srgbClr val="EBEBEB"/>
          </a:solidFill>
        </a:fill>
      </a:tcStyle>
    </a:band2H>
    <a:firstCol>
      <a:tcTxStyle b="off" i="off">
        <a:font>
          <a:latin typeface="Avenir Next Medium"/>
          <a:ea typeface="Avenir Next Medium"/>
          <a:cs typeface="Avenir Next Medium"/>
        </a:font>
        <a:srgbClr val="2E4E61"/>
      </a:tcTxStyle>
      <a:tcStyle>
        <a:tcBdr>
          <a:left>
            <a:ln w="12700" cap="flat">
              <a:solidFill>
                <a:srgbClr val="3D3E3E"/>
              </a:solidFill>
              <a:prstDash val="solid"/>
              <a:miter lim="400000"/>
            </a:ln>
          </a:left>
          <a:right>
            <a:ln w="25400" cap="flat">
              <a:solidFill>
                <a:srgbClr val="3D3E3E"/>
              </a:solidFill>
              <a:prstDash val="solid"/>
              <a:miter lim="400000"/>
            </a:ln>
          </a:right>
          <a:top>
            <a:ln w="12700" cap="flat">
              <a:solidFill>
                <a:srgbClr val="3D3E3E"/>
              </a:solidFill>
              <a:prstDash val="solid"/>
              <a:miter lim="400000"/>
            </a:ln>
          </a:top>
          <a:bottom>
            <a:ln w="12700" cap="flat">
              <a:solidFill>
                <a:srgbClr val="3D3E3E"/>
              </a:solidFill>
              <a:prstDash val="solid"/>
              <a:miter lim="400000"/>
            </a:ln>
          </a:bottom>
          <a:insideH>
            <a:ln w="12700" cap="flat">
              <a:solidFill>
                <a:srgbClr val="3D3E3E"/>
              </a:solidFill>
              <a:prstDash val="solid"/>
              <a:miter lim="400000"/>
            </a:ln>
          </a:insideH>
          <a:insideV>
            <a:ln w="12700" cap="flat">
              <a:solidFill>
                <a:srgbClr val="3D3E3E"/>
              </a:solidFill>
              <a:prstDash val="solid"/>
              <a:miter lim="400000"/>
            </a:ln>
          </a:insideV>
        </a:tcBdr>
        <a:fill>
          <a:solidFill>
            <a:srgbClr val="DBE6A5"/>
          </a:solidFill>
        </a:fill>
      </a:tcStyle>
    </a:firstCol>
    <a:lastRow>
      <a:tcTxStyle b="off" i="off">
        <a:font>
          <a:latin typeface="Avenir Next Medium"/>
          <a:ea typeface="Avenir Next Medium"/>
          <a:cs typeface="Avenir Next Medium"/>
        </a:font>
        <a:srgbClr val="2E4E61"/>
      </a:tcTxStyle>
      <a:tcStyle>
        <a:tcBdr>
          <a:left>
            <a:ln w="12700" cap="flat">
              <a:solidFill>
                <a:srgbClr val="3D3E3E"/>
              </a:solidFill>
              <a:prstDash val="solid"/>
              <a:miter lim="400000"/>
            </a:ln>
          </a:left>
          <a:right>
            <a:ln w="12700" cap="flat">
              <a:solidFill>
                <a:srgbClr val="3D3E3E"/>
              </a:solidFill>
              <a:prstDash val="solid"/>
              <a:miter lim="400000"/>
            </a:ln>
          </a:right>
          <a:top>
            <a:ln w="25400" cap="flat">
              <a:solidFill>
                <a:srgbClr val="3D3E3E"/>
              </a:solidFill>
              <a:prstDash val="solid"/>
              <a:miter lim="400000"/>
            </a:ln>
          </a:top>
          <a:bottom>
            <a:ln w="12700" cap="flat">
              <a:solidFill>
                <a:srgbClr val="3D3E3E"/>
              </a:solidFill>
              <a:prstDash val="solid"/>
              <a:miter lim="400000"/>
            </a:ln>
          </a:bottom>
          <a:insideH>
            <a:ln w="12700" cap="flat">
              <a:solidFill>
                <a:srgbClr val="3D3E3E"/>
              </a:solidFill>
              <a:prstDash val="solid"/>
              <a:miter lim="400000"/>
            </a:ln>
          </a:insideH>
          <a:insideV>
            <a:ln w="12700" cap="flat">
              <a:solidFill>
                <a:srgbClr val="3D3E3E"/>
              </a:solidFill>
              <a:prstDash val="solid"/>
              <a:miter lim="400000"/>
            </a:ln>
          </a:insideV>
        </a:tcBdr>
        <a:fill>
          <a:noFill/>
        </a:fill>
      </a:tcStyle>
    </a:lastRow>
    <a:firstRow>
      <a:tcTxStyle b="off" i="off">
        <a:font>
          <a:latin typeface="Avenir Next Medium"/>
          <a:ea typeface="Avenir Next Medium"/>
          <a:cs typeface="Avenir Next Medium"/>
        </a:font>
        <a:srgbClr val="2E4E61"/>
      </a:tcTxStyle>
      <a:tcStyle>
        <a:tcBdr>
          <a:left>
            <a:ln w="12700" cap="flat">
              <a:solidFill>
                <a:srgbClr val="3D3E3E"/>
              </a:solidFill>
              <a:prstDash val="solid"/>
              <a:miter lim="400000"/>
            </a:ln>
          </a:left>
          <a:right>
            <a:ln w="12700" cap="flat">
              <a:solidFill>
                <a:srgbClr val="3D3E3E"/>
              </a:solidFill>
              <a:prstDash val="solid"/>
              <a:miter lim="400000"/>
            </a:ln>
          </a:right>
          <a:top>
            <a:ln w="12700" cap="flat">
              <a:solidFill>
                <a:srgbClr val="3D3E3E"/>
              </a:solidFill>
              <a:prstDash val="solid"/>
              <a:miter lim="400000"/>
            </a:ln>
          </a:top>
          <a:bottom>
            <a:ln w="25400" cap="flat">
              <a:solidFill>
                <a:srgbClr val="3D3E3E"/>
              </a:solidFill>
              <a:prstDash val="solid"/>
              <a:miter lim="400000"/>
            </a:ln>
          </a:bottom>
          <a:insideH>
            <a:ln w="12700" cap="flat">
              <a:solidFill>
                <a:srgbClr val="3D3E3E"/>
              </a:solidFill>
              <a:prstDash val="solid"/>
              <a:miter lim="400000"/>
            </a:ln>
          </a:insideH>
          <a:insideV>
            <a:ln w="12700" cap="flat">
              <a:solidFill>
                <a:srgbClr val="3D3E3E"/>
              </a:solidFill>
              <a:prstDash val="solid"/>
              <a:miter lim="400000"/>
            </a:ln>
          </a:insideV>
        </a:tcBdr>
        <a:fill>
          <a:solidFill>
            <a:srgbClr val="DBE6A5"/>
          </a:solidFill>
        </a:fill>
      </a:tcStyle>
    </a:firstRow>
  </a:tblStyle>
  <a:tblStyle styleId="{33BA23B1-9221-436E-865A-0063620EA4FD}" styleName="">
    <a:tblBg/>
    <a:wholeTbl>
      <a:tcTxStyle b="off" i="off">
        <a:font>
          <a:latin typeface="Avenir Next Medium"/>
          <a:ea typeface="Avenir Next Medium"/>
          <a:cs typeface="Avenir Next Medium"/>
        </a:font>
        <a:srgbClr val="5E5E5E"/>
      </a:tcTxStyle>
      <a:tcStyle>
        <a:tcBdr>
          <a:left>
            <a:ln w="12700" cap="flat">
              <a:solidFill>
                <a:srgbClr val="5E5E5E"/>
              </a:solidFill>
              <a:prstDash val="solid"/>
              <a:miter lim="400000"/>
            </a:ln>
          </a:left>
          <a:right>
            <a:ln w="12700" cap="flat">
              <a:solidFill>
                <a:srgbClr val="5E5E5E"/>
              </a:solidFill>
              <a:prstDash val="solid"/>
              <a:miter lim="400000"/>
            </a:ln>
          </a:right>
          <a:top>
            <a:ln w="12700" cap="flat">
              <a:solidFill>
                <a:srgbClr val="5E5E5E"/>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noFill/>
        </a:fill>
      </a:tcStyle>
    </a:wholeTbl>
    <a:band2H>
      <a:tcTxStyle b="def" i="def"/>
      <a:tcStyle>
        <a:tcBdr/>
        <a:fill>
          <a:solidFill>
            <a:srgbClr val="FFFFFF"/>
          </a:solidFill>
        </a:fill>
      </a:tcStyle>
    </a:band2H>
    <a:firstCol>
      <a:tcTxStyle b="off" i="off">
        <a:font>
          <a:latin typeface="Avenir Next Medium"/>
          <a:ea typeface="Avenir Next Medium"/>
          <a:cs typeface="Avenir Next Medium"/>
        </a:font>
        <a:srgbClr val="5E5E5E"/>
      </a:tcTxStyle>
      <a:tcStyle>
        <a:tcBdr>
          <a:left>
            <a:ln w="12700" cap="flat">
              <a:solidFill>
                <a:srgbClr val="5C526A"/>
              </a:solidFill>
              <a:prstDash val="solid"/>
              <a:miter lim="400000"/>
            </a:ln>
          </a:left>
          <a:right>
            <a:ln w="25400" cap="flat">
              <a:solidFill>
                <a:srgbClr val="5E5E5E"/>
              </a:solidFill>
              <a:prstDash val="solid"/>
              <a:miter lim="400000"/>
            </a:ln>
          </a:right>
          <a:top>
            <a:ln w="12700" cap="flat">
              <a:solidFill>
                <a:srgbClr val="5E5E5E"/>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CB5B2"/>
          </a:solidFill>
        </a:fill>
      </a:tcStyle>
    </a:firstCol>
    <a:lastRow>
      <a:tcTxStyle b="off" i="off">
        <a:font>
          <a:latin typeface="Avenir Next Medium"/>
          <a:ea typeface="Avenir Next Medium"/>
          <a:cs typeface="Avenir Next Medium"/>
        </a:font>
        <a:srgbClr val="5E5E5E"/>
      </a:tcTxStyle>
      <a:tcStyle>
        <a:tcBdr>
          <a:left>
            <a:ln w="12700" cap="flat">
              <a:solidFill>
                <a:srgbClr val="5E5E5E"/>
              </a:solidFill>
              <a:prstDash val="solid"/>
              <a:miter lim="400000"/>
            </a:ln>
          </a:left>
          <a:right>
            <a:ln w="12700" cap="flat">
              <a:solidFill>
                <a:srgbClr val="5E5E5E"/>
              </a:solidFill>
              <a:prstDash val="solid"/>
              <a:miter lim="400000"/>
            </a:ln>
          </a:right>
          <a:top>
            <a:ln w="25400" cap="flat">
              <a:solidFill>
                <a:srgbClr val="5E5E5E"/>
              </a:solidFill>
              <a:prstDash val="solid"/>
              <a:miter lim="400000"/>
            </a:ln>
          </a:top>
          <a:bottom>
            <a:ln w="12700" cap="flat">
              <a:solidFill>
                <a:srgbClr val="5C526A"/>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noFill/>
        </a:fill>
      </a:tcStyle>
    </a:lastRow>
    <a:firstRow>
      <a:tcTxStyle b="off" i="off">
        <a:font>
          <a:latin typeface="Avenir Next Medium"/>
          <a:ea typeface="Avenir Next Medium"/>
          <a:cs typeface="Avenir Next Medium"/>
        </a:font>
        <a:srgbClr val="FFFFFF"/>
      </a:tcTxStyle>
      <a:tcStyle>
        <a:tcBdr>
          <a:left>
            <a:ln w="12700" cap="flat">
              <a:solidFill>
                <a:srgbClr val="3B3B3B"/>
              </a:solidFill>
              <a:prstDash val="solid"/>
              <a:miter lim="400000"/>
            </a:ln>
          </a:left>
          <a:right>
            <a:ln w="12700" cap="flat">
              <a:solidFill>
                <a:srgbClr val="3B3B3B"/>
              </a:solidFill>
              <a:prstDash val="solid"/>
              <a:miter lim="400000"/>
            </a:ln>
          </a:right>
          <a:top>
            <a:ln w="12700" cap="flat">
              <a:solidFill>
                <a:srgbClr val="5C526A"/>
              </a:solidFill>
              <a:prstDash val="solid"/>
              <a:miter lim="400000"/>
            </a:ln>
          </a:top>
          <a:bottom>
            <a:ln w="25400" cap="flat">
              <a:solidFill>
                <a:srgbClr val="3B3B3B"/>
              </a:solidFill>
              <a:prstDash val="solid"/>
              <a:miter lim="400000"/>
            </a:ln>
          </a:bottom>
          <a:insideH>
            <a:ln w="12700" cap="flat">
              <a:solidFill>
                <a:srgbClr val="3B3B3B"/>
              </a:solidFill>
              <a:prstDash val="solid"/>
              <a:miter lim="400000"/>
            </a:ln>
          </a:insideH>
          <a:insideV>
            <a:ln w="12700" cap="flat">
              <a:solidFill>
                <a:srgbClr val="3B3B3B"/>
              </a:solidFill>
              <a:prstDash val="solid"/>
              <a:miter lim="400000"/>
            </a:ln>
          </a:insideV>
        </a:tcBdr>
        <a:fill>
          <a:solidFill>
            <a:srgbClr val="C16E6A"/>
          </a:solidFill>
        </a:fill>
      </a:tcStyle>
    </a:firstRow>
  </a:tblStyle>
  <a:tblStyle styleId="{2708684C-4D16-4618-839F-0558EEFCDFE6}" styleName="">
    <a:tblBg/>
    <a:wholeTbl>
      <a:tcTxStyle b="off" i="off">
        <a:font>
          <a:latin typeface="Avenir Next Medium"/>
          <a:ea typeface="Avenir Next Medium"/>
          <a:cs typeface="Avenir Next Medium"/>
        </a:font>
        <a:srgbClr val="5E5E5E"/>
      </a:tcTxStyle>
      <a:tcStyle>
        <a:tcBdr>
          <a:left>
            <a:ln w="12700" cap="flat">
              <a:solidFill>
                <a:srgbClr val="5E5E5E"/>
              </a:solidFill>
              <a:prstDash val="solid"/>
              <a:miter lim="400000"/>
            </a:ln>
          </a:left>
          <a:right>
            <a:ln w="12700" cap="flat">
              <a:solidFill>
                <a:srgbClr val="5E5E5E"/>
              </a:solidFill>
              <a:prstDash val="solid"/>
              <a:miter lim="400000"/>
            </a:ln>
          </a:right>
          <a:top>
            <a:ln w="12700" cap="flat">
              <a:solidFill>
                <a:srgbClr val="5E5E5E"/>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CDCECC"/>
          </a:solidFill>
        </a:fill>
      </a:tcStyle>
    </a:wholeTbl>
    <a:band2H>
      <a:tcTxStyle b="def" i="def"/>
      <a:tcStyle>
        <a:tcBdr/>
        <a:fill>
          <a:solidFill>
            <a:srgbClr val="EDEEEE"/>
          </a:solidFill>
        </a:fill>
      </a:tcStyle>
    </a:band2H>
    <a:firstCol>
      <a:tcTxStyle b="off" i="off">
        <a:font>
          <a:latin typeface="Avenir Next Medium"/>
          <a:ea typeface="Avenir Next Medium"/>
          <a:cs typeface="Avenir Next Medium"/>
        </a:font>
        <a:srgbClr val="FFFFFF"/>
      </a:tcTxStyle>
      <a:tcStyle>
        <a:tcBdr>
          <a:left>
            <a:ln w="12700" cap="flat">
              <a:solidFill>
                <a:srgbClr val="5E5E5E"/>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2D2F24"/>
          </a:solidFill>
        </a:fill>
      </a:tcStyle>
    </a:firstCol>
    <a:lastRow>
      <a:tcTxStyle b="off" i="off">
        <a:font>
          <a:latin typeface="Avenir Next Medium"/>
          <a:ea typeface="Avenir Next Medium"/>
          <a:cs typeface="Avenir Next Medium"/>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5E5E5E"/>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E5E5E"/>
          </a:solid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5E5E5E"/>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E5E5E"/>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comments" Target="comments/comment1.xml"/><Relationship Id="rId42" Type="http://schemas.openxmlformats.org/officeDocument/2006/relationships/slide" Target="slides/slide34.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slide" Target="slides/slide41.xml"/><Relationship Id="rId50" Type="http://schemas.openxmlformats.org/officeDocument/2006/relationships/slide" Target="slides/slide42.xml"/><Relationship Id="rId51" Type="http://schemas.openxmlformats.org/officeDocument/2006/relationships/slide" Target="slides/slide43.xml"/><Relationship Id="rId52" Type="http://schemas.openxmlformats.org/officeDocument/2006/relationships/slide" Target="slides/slide44.xml"/><Relationship Id="rId53" Type="http://schemas.openxmlformats.org/officeDocument/2006/relationships/slide" Target="slides/slide45.xml"/><Relationship Id="rId54" Type="http://schemas.openxmlformats.org/officeDocument/2006/relationships/slide" Target="slides/slide46.xml"/><Relationship Id="rId55" Type="http://schemas.openxmlformats.org/officeDocument/2006/relationships/slide" Target="slides/slide47.xml"/><Relationship Id="rId56" Type="http://schemas.openxmlformats.org/officeDocument/2006/relationships/comments" Target="comments/comment2.xml"/><Relationship Id="rId57" Type="http://schemas.openxmlformats.org/officeDocument/2006/relationships/slide" Target="slides/slide48.xml"/><Relationship Id="rId58" Type="http://schemas.openxmlformats.org/officeDocument/2006/relationships/slide" Target="slides/slide49.xml"/><Relationship Id="rId59"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 authorId="0" dt="2020-08-26T03:01:00.141" idx="1">
    <p:pos x="8327" y="2457"/>
    <p:text>Study Hall? Ansonsten stehen wir wieder vor der Versicherungsfrage und ob die Geräte der Stadt dann da sind, wissen wir nicht.</p:text>
    <p:extLst>
      <p:ext uri="{C676402C-5697-4E1C-873F-D02D1690AC5C}">
        <p15:threadingInfo xmlns:p15="http://schemas.microsoft.com/office/powerpoint/2012/main" timeZoneBias="420"/>
      </p:ext>
    </p:extLst>
  </p:cm>
  <p:cm authorId="1" dt="2020-08-31T12:34:30.171" idx="1">
    <p:pos x="8407" y="2377"/>
    <p:text>Ich dachte an die 100 iPads, die Herr Schauf bei der Konferenz erwähnte (für bedürftige SuS ohne eigenes Endgerät)</p:text>
    <p:extLst>
      <p:ext uri="{C676402C-5697-4E1C-873F-D02D1690AC5C}">
        <p15:threadingInfo xmlns:p15="http://schemas.microsoft.com/office/powerpoint/2012/main" timeZoneBias="420">
          <p15:parentCm authorId="0" idx="1"/>
        </p15:threadingInfo>
      </p:ext>
    </p:extLst>
  </p:cm>
  <p:cm authorId="1" dt="2020-08-13T09:49:19.275" idx="2">
    <p:pos x="8327" y="2457"/>
    <p:text>Frau Sasse bat uns darum, da keines der IK-Kinder zu Hause über ein Tablet verfügt. 
Einige DAZ-Kinder haben im Lockdown das Angebot iPad-Nutzung in der Schule angenommen.
</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 authorId="0" dt="2020-08-27T08:41:40.161" idx="2">
    <p:pos x="11629" y="1172"/>
    <p:text>Haben wir die Verteilungsregeln schon in den anderen Ausführungen berücksichtigt?</p:text>
    <p:extLst>
      <p:ext uri="{C676402C-5697-4E1C-873F-D02D1690AC5C}">
        <p15:threadingInfo xmlns:p15="http://schemas.microsoft.com/office/powerpoint/2012/main" timeZoneBias="420"/>
      </p:ext>
    </p:extLst>
  </p:cm>
</p:cmLst>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7" name="Shape 177"/>
          <p:cNvSpPr/>
          <p:nvPr>
            <p:ph type="sldImg"/>
          </p:nvPr>
        </p:nvSpPr>
        <p:spPr>
          <a:xfrm>
            <a:off x="1143000" y="685800"/>
            <a:ext cx="4572000" cy="3429000"/>
          </a:xfrm>
          <a:prstGeom prst="rect">
            <a:avLst/>
          </a:prstGeom>
        </p:spPr>
        <p:txBody>
          <a:bodyPr/>
          <a:lstStyle/>
          <a:p>
            <a:pPr/>
          </a:p>
        </p:txBody>
      </p:sp>
      <p:sp>
        <p:nvSpPr>
          <p:cNvPr id="178" name="Shape 17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
    <p:spTree>
      <p:nvGrpSpPr>
        <p:cNvPr id="1" name=""/>
        <p:cNvGrpSpPr/>
        <p:nvPr/>
      </p:nvGrpSpPr>
      <p:grpSpPr>
        <a:xfrm>
          <a:off x="0" y="0"/>
          <a:ext cx="0" cy="0"/>
          <a:chOff x="0" y="0"/>
          <a:chExt cx="0" cy="0"/>
        </a:xfrm>
      </p:grpSpPr>
      <p:sp>
        <p:nvSpPr>
          <p:cNvPr id="15" name="Shape 15"/>
          <p:cNvSpPr txBox="1"/>
          <p:nvPr>
            <p:ph type="body" sz="quarter" idx="21" hasCustomPrompt="1"/>
          </p:nvPr>
        </p:nvSpPr>
        <p:spPr>
          <a:xfrm>
            <a:off x="1181100" y="12364718"/>
            <a:ext cx="4965700" cy="467107"/>
          </a:xfrm>
          <a:prstGeom prst="rect">
            <a:avLst/>
          </a:prstGeom>
        </p:spPr>
        <p:txBody>
          <a:bodyPr anchor="t"/>
          <a:lstStyle>
            <a:lvl1pPr defTabSz="566674">
              <a:defRPr b="0" cap="all" spc="85" sz="2134"/>
            </a:lvl1pPr>
          </a:lstStyle>
          <a:p>
            <a:pPr/>
            <a:r>
              <a:t>Thema</a:t>
            </a:r>
          </a:p>
        </p:txBody>
      </p:sp>
      <p:sp>
        <p:nvSpPr>
          <p:cNvPr id="16" name="Shape 16"/>
          <p:cNvSpPr txBox="1"/>
          <p:nvPr>
            <p:ph type="body" sz="quarter" idx="22" hasCustomPrompt="1"/>
          </p:nvPr>
        </p:nvSpPr>
        <p:spPr>
          <a:xfrm>
            <a:off x="18237200" y="12364718"/>
            <a:ext cx="4965700" cy="467107"/>
          </a:xfrm>
          <a:prstGeom prst="rect">
            <a:avLst/>
          </a:prstGeom>
        </p:spPr>
        <p:txBody>
          <a:bodyPr anchor="t"/>
          <a:lstStyle>
            <a:lvl1pPr defTabSz="566674">
              <a:defRPr b="0" cap="all" spc="85" sz="2134"/>
            </a:lvl1pPr>
          </a:lstStyle>
          <a:p>
            <a:pPr/>
            <a:r>
              <a:t>Ort</a:t>
            </a:r>
          </a:p>
        </p:txBody>
      </p:sp>
      <p:sp>
        <p:nvSpPr>
          <p:cNvPr id="17" name="Shape 17"/>
          <p:cNvSpPr txBox="1"/>
          <p:nvPr>
            <p:ph type="body" sz="quarter" idx="23" hasCustomPrompt="1"/>
          </p:nvPr>
        </p:nvSpPr>
        <p:spPr>
          <a:xfrm>
            <a:off x="6946900" y="12233909"/>
            <a:ext cx="10490200" cy="706629"/>
          </a:xfrm>
          <a:prstGeom prst="rect">
            <a:avLst/>
          </a:prstGeom>
        </p:spPr>
        <p:txBody>
          <a:bodyPr anchor="t"/>
          <a:lstStyle>
            <a:lvl1pPr defTabSz="572516">
              <a:defRPr spc="105" sz="3528"/>
            </a:lvl1pPr>
          </a:lstStyle>
          <a:p>
            <a:pPr/>
            <a:r>
              <a:t>Autor und Datum</a:t>
            </a:r>
          </a:p>
        </p:txBody>
      </p:sp>
      <p:sp>
        <p:nvSpPr>
          <p:cNvPr id="18" name="Shape 18"/>
          <p:cNvSpPr txBox="1"/>
          <p:nvPr>
            <p:ph type="title" hasCustomPrompt="1"/>
          </p:nvPr>
        </p:nvSpPr>
        <p:spPr>
          <a:prstGeom prst="rect">
            <a:avLst/>
          </a:prstGeom>
        </p:spPr>
        <p:txBody>
          <a:bodyPr/>
          <a:lstStyle/>
          <a:p>
            <a:pPr/>
            <a:r>
              <a:t>Titel der Präsentation</a:t>
            </a:r>
          </a:p>
        </p:txBody>
      </p:sp>
      <p:sp>
        <p:nvSpPr>
          <p:cNvPr id="19" name="Shape 19"/>
          <p:cNvSpPr txBox="1"/>
          <p:nvPr>
            <p:ph type="body" sz="quarter" idx="1" hasCustomPrompt="1"/>
          </p:nvPr>
        </p:nvSpPr>
        <p:spPr>
          <a:prstGeom prst="rect">
            <a:avLst/>
          </a:prstGeom>
        </p:spPr>
        <p:txBody>
          <a:bodyPr/>
          <a:lstStyle/>
          <a:p>
            <a:pPr/>
            <a:r>
              <a:t>Präsentationsuntertitel</a:t>
            </a:r>
          </a:p>
          <a:p>
            <a:pPr lvl="1"/>
            <a:r>
              <a:t/>
            </a:r>
          </a:p>
          <a:p>
            <a:pPr lvl="2"/>
            <a:r>
              <a:t/>
            </a:r>
          </a:p>
          <a:p>
            <a:pPr lvl="3"/>
            <a:r>
              <a:t/>
            </a:r>
          </a:p>
          <a:p>
            <a:pPr lvl="4"/>
            <a:r>
              <a:t/>
            </a:r>
          </a:p>
        </p:txBody>
      </p:sp>
      <p:sp>
        <p:nvSpPr>
          <p:cNvPr id="20" name="Shape 20"/>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ufstellung">
    <p:bg>
      <p:bgPr>
        <a:solidFill>
          <a:srgbClr val="FABB00"/>
        </a:solidFill>
      </p:bgPr>
    </p:bg>
    <p:spTree>
      <p:nvGrpSpPr>
        <p:cNvPr id="1" name=""/>
        <p:cNvGrpSpPr/>
        <p:nvPr/>
      </p:nvGrpSpPr>
      <p:grpSpPr>
        <a:xfrm>
          <a:off x="0" y="0"/>
          <a:ext cx="0" cy="0"/>
          <a:chOff x="0" y="0"/>
          <a:chExt cx="0" cy="0"/>
        </a:xfrm>
      </p:grpSpPr>
      <p:sp>
        <p:nvSpPr>
          <p:cNvPr id="121" name="Shape 121"/>
          <p:cNvSpPr txBox="1"/>
          <p:nvPr>
            <p:ph type="body" sz="half" idx="1" hasCustomPrompt="1"/>
          </p:nvPr>
        </p:nvSpPr>
        <p:spPr>
          <a:xfrm>
            <a:off x="2082800" y="4337484"/>
            <a:ext cx="20205700" cy="4699001"/>
          </a:xfrm>
          <a:prstGeom prst="rect">
            <a:avLst/>
          </a:prstGeom>
        </p:spPr>
        <p:txBody>
          <a:bodyPr anchor="ctr"/>
          <a:lstStyle>
            <a:lvl1pPr>
              <a:lnSpc>
                <a:spcPct val="90000"/>
              </a:lnSpc>
              <a:defRPr cap="all" spc="270" sz="9000">
                <a:solidFill>
                  <a:srgbClr val="244C7F"/>
                </a:solidFill>
              </a:defRPr>
            </a:lvl1pPr>
            <a:lvl2pPr>
              <a:lnSpc>
                <a:spcPct val="90000"/>
              </a:lnSpc>
              <a:defRPr cap="all" spc="270" sz="9000">
                <a:solidFill>
                  <a:srgbClr val="244C7F"/>
                </a:solidFill>
              </a:defRPr>
            </a:lvl2pPr>
            <a:lvl3pPr>
              <a:lnSpc>
                <a:spcPct val="90000"/>
              </a:lnSpc>
              <a:defRPr cap="all" spc="270" sz="9000">
                <a:solidFill>
                  <a:srgbClr val="244C7F"/>
                </a:solidFill>
              </a:defRPr>
            </a:lvl3pPr>
            <a:lvl4pPr>
              <a:lnSpc>
                <a:spcPct val="90000"/>
              </a:lnSpc>
              <a:defRPr cap="all" spc="270" sz="9000">
                <a:solidFill>
                  <a:srgbClr val="244C7F"/>
                </a:solidFill>
              </a:defRPr>
            </a:lvl4pPr>
            <a:lvl5pPr>
              <a:lnSpc>
                <a:spcPct val="90000"/>
              </a:lnSpc>
              <a:defRPr cap="all" spc="270" sz="9000">
                <a:solidFill>
                  <a:srgbClr val="244C7F"/>
                </a:solidFill>
              </a:defRPr>
            </a:lvl5pPr>
          </a:lstStyle>
          <a:p>
            <a:pPr/>
            <a:r>
              <a:t>Aufstellung</a:t>
            </a:r>
          </a:p>
          <a:p>
            <a:pPr lvl="1"/>
            <a:r>
              <a:t/>
            </a:r>
          </a:p>
          <a:p>
            <a:pPr lvl="2"/>
            <a:r>
              <a:t/>
            </a:r>
          </a:p>
          <a:p>
            <a:pPr lvl="3"/>
            <a:r>
              <a:t/>
            </a:r>
          </a:p>
          <a:p>
            <a:pPr lvl="4"/>
            <a:r>
              <a:t/>
            </a:r>
          </a:p>
        </p:txBody>
      </p:sp>
      <p:sp>
        <p:nvSpPr>
          <p:cNvPr id="122" name="Shape 122"/>
          <p:cNvSpPr/>
          <p:nvPr/>
        </p:nvSpPr>
        <p:spPr>
          <a:xfrm>
            <a:off x="766879" y="952500"/>
            <a:ext cx="22850242" cy="0"/>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23" name="Shape 123"/>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24" name="Shape 124"/>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akt (groß)">
    <p:bg>
      <p:bgPr>
        <a:solidFill>
          <a:srgbClr val="7594C0"/>
        </a:solidFill>
      </p:bgPr>
    </p:bg>
    <p:spTree>
      <p:nvGrpSpPr>
        <p:cNvPr id="1" name=""/>
        <p:cNvGrpSpPr/>
        <p:nvPr/>
      </p:nvGrpSpPr>
      <p:grpSpPr>
        <a:xfrm>
          <a:off x="0" y="0"/>
          <a:ext cx="0" cy="0"/>
          <a:chOff x="0" y="0"/>
          <a:chExt cx="0" cy="0"/>
        </a:xfrm>
      </p:grpSpPr>
      <p:sp>
        <p:nvSpPr>
          <p:cNvPr id="131" name="Shape 131"/>
          <p:cNvSpPr txBox="1"/>
          <p:nvPr>
            <p:ph type="body" idx="1" hasCustomPrompt="1"/>
          </p:nvPr>
        </p:nvSpPr>
        <p:spPr>
          <a:xfrm>
            <a:off x="2082800" y="1509784"/>
            <a:ext cx="20205700" cy="6852293"/>
          </a:xfrm>
          <a:prstGeom prst="rect">
            <a:avLst/>
          </a:prstGeom>
        </p:spPr>
        <p:txBody>
          <a:bodyPr/>
          <a:lstStyle>
            <a:lvl1pPr>
              <a:lnSpc>
                <a:spcPct val="90000"/>
              </a:lnSpc>
              <a:defRPr cap="all" spc="750" sz="25000"/>
            </a:lvl1pPr>
            <a:lvl2pPr>
              <a:lnSpc>
                <a:spcPct val="90000"/>
              </a:lnSpc>
              <a:defRPr cap="all" spc="750" sz="25000"/>
            </a:lvl2pPr>
            <a:lvl3pPr>
              <a:lnSpc>
                <a:spcPct val="90000"/>
              </a:lnSpc>
              <a:defRPr cap="all" spc="750" sz="25000"/>
            </a:lvl3pPr>
            <a:lvl4pPr>
              <a:lnSpc>
                <a:spcPct val="90000"/>
              </a:lnSpc>
              <a:defRPr cap="all" spc="750" sz="25000"/>
            </a:lvl4pPr>
            <a:lvl5pPr>
              <a:lnSpc>
                <a:spcPct val="90000"/>
              </a:lnSpc>
              <a:defRPr cap="all" spc="750" sz="25000"/>
            </a:lvl5pPr>
          </a:lstStyle>
          <a:p>
            <a:pPr/>
            <a:r>
              <a:t>100 %</a:t>
            </a:r>
          </a:p>
          <a:p>
            <a:pPr lvl="1"/>
            <a:r>
              <a:t/>
            </a:r>
          </a:p>
          <a:p>
            <a:pPr lvl="2"/>
            <a:r>
              <a:t/>
            </a:r>
          </a:p>
          <a:p>
            <a:pPr lvl="3"/>
            <a:r>
              <a:t/>
            </a:r>
          </a:p>
          <a:p>
            <a:pPr lvl="4"/>
            <a:r>
              <a:t/>
            </a:r>
          </a:p>
        </p:txBody>
      </p:sp>
      <p:sp>
        <p:nvSpPr>
          <p:cNvPr id="132" name="Shape 132"/>
          <p:cNvSpPr txBox="1"/>
          <p:nvPr>
            <p:ph type="body" sz="quarter" idx="21" hasCustomPrompt="1"/>
          </p:nvPr>
        </p:nvSpPr>
        <p:spPr>
          <a:xfrm>
            <a:off x="2089150" y="8400009"/>
            <a:ext cx="20205700" cy="694056"/>
          </a:xfrm>
          <a:prstGeom prst="rect">
            <a:avLst/>
          </a:prstGeom>
        </p:spPr>
        <p:txBody>
          <a:bodyPr anchor="t"/>
          <a:lstStyle>
            <a:lvl1pPr defTabSz="572516">
              <a:defRPr spc="102" sz="3430"/>
            </a:lvl1pPr>
          </a:lstStyle>
          <a:p>
            <a:pPr/>
            <a:r>
              <a:t>Fakten</a:t>
            </a:r>
          </a:p>
        </p:txBody>
      </p:sp>
      <p:sp>
        <p:nvSpPr>
          <p:cNvPr id="133" name="Shape 133"/>
          <p:cNvSpPr/>
          <p:nvPr/>
        </p:nvSpPr>
        <p:spPr>
          <a:xfrm flipV="1">
            <a:off x="762000" y="952499"/>
            <a:ext cx="22860001" cy="2"/>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134" name="Shape 134"/>
          <p:cNvSpPr/>
          <p:nvPr/>
        </p:nvSpPr>
        <p:spPr>
          <a:xfrm>
            <a:off x="766879" y="12598400"/>
            <a:ext cx="22850242" cy="0"/>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135" name="Shape 135"/>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Zitat">
    <p:spTree>
      <p:nvGrpSpPr>
        <p:cNvPr id="1" name=""/>
        <p:cNvGrpSpPr/>
        <p:nvPr/>
      </p:nvGrpSpPr>
      <p:grpSpPr>
        <a:xfrm>
          <a:off x="0" y="0"/>
          <a:ext cx="0" cy="0"/>
          <a:chOff x="0" y="0"/>
          <a:chExt cx="0" cy="0"/>
        </a:xfrm>
      </p:grpSpPr>
      <p:sp>
        <p:nvSpPr>
          <p:cNvPr id="142" name="Shape 142"/>
          <p:cNvSpPr txBox="1"/>
          <p:nvPr>
            <p:ph type="body" sz="quarter" idx="21" hasCustomPrompt="1"/>
          </p:nvPr>
        </p:nvSpPr>
        <p:spPr>
          <a:xfrm>
            <a:off x="2088436" y="11375561"/>
            <a:ext cx="20207127" cy="706629"/>
          </a:xfrm>
          <a:prstGeom prst="rect">
            <a:avLst/>
          </a:prstGeom>
        </p:spPr>
        <p:txBody>
          <a:bodyPr anchor="t"/>
          <a:lstStyle>
            <a:lvl1pPr defTabSz="572516">
              <a:defRPr spc="105" sz="3528"/>
            </a:lvl1pPr>
          </a:lstStyle>
          <a:p>
            <a:pPr/>
            <a:r>
              <a:t>Quellenangabe</a:t>
            </a:r>
          </a:p>
        </p:txBody>
      </p:sp>
      <p:sp>
        <p:nvSpPr>
          <p:cNvPr id="143" name="Shape 143"/>
          <p:cNvSpPr/>
          <p:nvPr/>
        </p:nvSpPr>
        <p:spPr>
          <a:xfrm flipV="1">
            <a:off x="762000" y="952499"/>
            <a:ext cx="22860001" cy="2"/>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144" name="Shape 144"/>
          <p:cNvSpPr/>
          <p:nvPr/>
        </p:nvSpPr>
        <p:spPr>
          <a:xfrm>
            <a:off x="762000" y="12598400"/>
            <a:ext cx="22860001" cy="0"/>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145" name="Shape 145"/>
          <p:cNvSpPr txBox="1"/>
          <p:nvPr>
            <p:ph type="body" sz="half" idx="1" hasCustomPrompt="1"/>
          </p:nvPr>
        </p:nvSpPr>
        <p:spPr>
          <a:xfrm>
            <a:off x="2088436" y="4298870"/>
            <a:ext cx="20207128" cy="4699001"/>
          </a:xfrm>
          <a:prstGeom prst="rect">
            <a:avLst/>
          </a:prstGeom>
        </p:spPr>
        <p:txBody>
          <a:bodyPr anchor="ctr"/>
          <a:lstStyle>
            <a:lvl1pPr>
              <a:lnSpc>
                <a:spcPct val="90000"/>
              </a:lnSpc>
              <a:defRPr cap="all" spc="190" sz="9500"/>
            </a:lvl1pPr>
            <a:lvl2pPr>
              <a:lnSpc>
                <a:spcPct val="90000"/>
              </a:lnSpc>
              <a:defRPr cap="all" spc="190" sz="9500"/>
            </a:lvl2pPr>
            <a:lvl3pPr>
              <a:lnSpc>
                <a:spcPct val="90000"/>
              </a:lnSpc>
              <a:defRPr cap="all" spc="190" sz="9500"/>
            </a:lvl3pPr>
            <a:lvl4pPr>
              <a:lnSpc>
                <a:spcPct val="90000"/>
              </a:lnSpc>
              <a:defRPr cap="all" spc="190" sz="9500"/>
            </a:lvl4pPr>
            <a:lvl5pPr>
              <a:lnSpc>
                <a:spcPct val="90000"/>
              </a:lnSpc>
              <a:defRPr cap="all" spc="190" sz="9500"/>
            </a:lvl5pPr>
          </a:lstStyle>
          <a:p>
            <a:pPr/>
            <a:r>
              <a:t>„Bemerkenswert“</a:t>
            </a:r>
          </a:p>
          <a:p>
            <a:pPr lvl="1"/>
            <a:r>
              <a:t/>
            </a:r>
          </a:p>
          <a:p>
            <a:pPr lvl="2"/>
            <a:r>
              <a:t/>
            </a:r>
          </a:p>
          <a:p>
            <a:pPr lvl="3"/>
            <a:r>
              <a:t/>
            </a:r>
          </a:p>
          <a:p>
            <a:pPr lvl="4"/>
            <a:r>
              <a:t/>
            </a:r>
          </a:p>
        </p:txBody>
      </p:sp>
      <p:sp>
        <p:nvSpPr>
          <p:cNvPr id="146" name="Shape 146"/>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 3 Stück">
    <p:bg>
      <p:bgPr>
        <a:solidFill>
          <a:srgbClr val="FFF5F2"/>
        </a:solidFill>
      </p:bgPr>
    </p:bg>
    <p:spTree>
      <p:nvGrpSpPr>
        <p:cNvPr id="1" name=""/>
        <p:cNvGrpSpPr/>
        <p:nvPr/>
      </p:nvGrpSpPr>
      <p:grpSpPr>
        <a:xfrm>
          <a:off x="0" y="0"/>
          <a:ext cx="0" cy="0"/>
          <a:chOff x="0" y="0"/>
          <a:chExt cx="0" cy="0"/>
        </a:xfrm>
      </p:grpSpPr>
      <p:sp>
        <p:nvSpPr>
          <p:cNvPr id="153" name="Shape 153"/>
          <p:cNvSpPr/>
          <p:nvPr>
            <p:ph type="pic" idx="21"/>
          </p:nvPr>
        </p:nvSpPr>
        <p:spPr>
          <a:xfrm>
            <a:off x="-609600" y="431800"/>
            <a:ext cx="21514742" cy="12103100"/>
          </a:xfrm>
          <a:prstGeom prst="rect">
            <a:avLst/>
          </a:prstGeom>
          <a:ln w="114300">
            <a:solidFill>
              <a:srgbClr val="FFFFFF"/>
            </a:solidFill>
          </a:ln>
        </p:spPr>
        <p:txBody>
          <a:bodyPr lIns="91439" tIns="45719" rIns="91439" bIns="45719" anchor="t">
            <a:noAutofit/>
          </a:bodyPr>
          <a:lstStyle/>
          <a:p>
            <a:pPr/>
          </a:p>
        </p:txBody>
      </p:sp>
      <p:sp>
        <p:nvSpPr>
          <p:cNvPr id="154" name="Shape 154"/>
          <p:cNvSpPr/>
          <p:nvPr>
            <p:ph type="pic" sz="quarter" idx="22"/>
          </p:nvPr>
        </p:nvSpPr>
        <p:spPr>
          <a:xfrm>
            <a:off x="15836900" y="-203200"/>
            <a:ext cx="7747000" cy="7747000"/>
          </a:xfrm>
          <a:prstGeom prst="rect">
            <a:avLst/>
          </a:prstGeom>
          <a:ln w="114300">
            <a:solidFill>
              <a:srgbClr val="FFFFFF"/>
            </a:solidFill>
          </a:ln>
        </p:spPr>
        <p:txBody>
          <a:bodyPr lIns="91439" tIns="45719" rIns="91439" bIns="45719" anchor="t">
            <a:noAutofit/>
          </a:bodyPr>
          <a:lstStyle/>
          <a:p>
            <a:pPr/>
          </a:p>
        </p:txBody>
      </p:sp>
      <p:sp>
        <p:nvSpPr>
          <p:cNvPr id="155" name="Shape 155"/>
          <p:cNvSpPr/>
          <p:nvPr>
            <p:ph type="pic" idx="23"/>
          </p:nvPr>
        </p:nvSpPr>
        <p:spPr>
          <a:xfrm>
            <a:off x="10769600" y="-6083300"/>
            <a:ext cx="17881600" cy="23842133"/>
          </a:xfrm>
          <a:prstGeom prst="rect">
            <a:avLst/>
          </a:prstGeom>
          <a:ln w="114300">
            <a:solidFill>
              <a:srgbClr val="FFFFFF"/>
            </a:solidFill>
          </a:ln>
        </p:spPr>
        <p:txBody>
          <a:bodyPr lIns="91439" tIns="45719" rIns="91439" bIns="45719" anchor="t">
            <a:noAutofit/>
          </a:bodyPr>
          <a:lstStyle/>
          <a:p>
            <a:pPr/>
          </a:p>
        </p:txBody>
      </p:sp>
      <p:sp>
        <p:nvSpPr>
          <p:cNvPr id="156" name="Shape 156"/>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to">
    <p:bg>
      <p:bgPr>
        <a:solidFill>
          <a:srgbClr val="FFF5F2"/>
        </a:solidFill>
      </p:bgPr>
    </p:bg>
    <p:spTree>
      <p:nvGrpSpPr>
        <p:cNvPr id="1" name=""/>
        <p:cNvGrpSpPr/>
        <p:nvPr/>
      </p:nvGrpSpPr>
      <p:grpSpPr>
        <a:xfrm>
          <a:off x="0" y="0"/>
          <a:ext cx="0" cy="0"/>
          <a:chOff x="0" y="0"/>
          <a:chExt cx="0" cy="0"/>
        </a:xfrm>
      </p:grpSpPr>
      <p:sp>
        <p:nvSpPr>
          <p:cNvPr id="163" name="Shape 163"/>
          <p:cNvSpPr/>
          <p:nvPr>
            <p:ph type="pic" idx="21"/>
          </p:nvPr>
        </p:nvSpPr>
        <p:spPr>
          <a:xfrm>
            <a:off x="760214" y="279400"/>
            <a:ext cx="22863633" cy="12866707"/>
          </a:xfrm>
          <a:prstGeom prst="rect">
            <a:avLst/>
          </a:prstGeom>
          <a:ln w="114300">
            <a:solidFill>
              <a:srgbClr val="FFFFFF"/>
            </a:solidFill>
          </a:ln>
        </p:spPr>
        <p:txBody>
          <a:bodyPr lIns="91439" tIns="45719" rIns="91439" bIns="45719" anchor="t">
            <a:noAutofit/>
          </a:bodyPr>
          <a:lstStyle/>
          <a:p>
            <a:pPr/>
          </a:p>
        </p:txBody>
      </p:sp>
      <p:sp>
        <p:nvSpPr>
          <p:cNvPr id="164" name="Shape 164"/>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eer">
    <p:bg>
      <p:bgPr>
        <a:solidFill>
          <a:srgbClr val="FFF5F2"/>
        </a:solidFill>
      </p:bgPr>
    </p:bg>
    <p:spTree>
      <p:nvGrpSpPr>
        <p:cNvPr id="1" name=""/>
        <p:cNvGrpSpPr/>
        <p:nvPr/>
      </p:nvGrpSpPr>
      <p:grpSpPr>
        <a:xfrm>
          <a:off x="0" y="0"/>
          <a:ext cx="0" cy="0"/>
          <a:chOff x="0" y="0"/>
          <a:chExt cx="0" cy="0"/>
        </a:xfrm>
      </p:grpSpPr>
      <p:sp>
        <p:nvSpPr>
          <p:cNvPr id="171" name="Shape 171"/>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amp; Foto">
    <p:bg>
      <p:bgPr>
        <a:solidFill>
          <a:srgbClr val="FFFFFF"/>
        </a:solidFill>
      </p:bgPr>
    </p:bg>
    <p:spTree>
      <p:nvGrpSpPr>
        <p:cNvPr id="1" name=""/>
        <p:cNvGrpSpPr/>
        <p:nvPr/>
      </p:nvGrpSpPr>
      <p:grpSpPr>
        <a:xfrm>
          <a:off x="0" y="0"/>
          <a:ext cx="0" cy="0"/>
          <a:chOff x="0" y="0"/>
          <a:chExt cx="0" cy="0"/>
        </a:xfrm>
      </p:grpSpPr>
      <p:sp>
        <p:nvSpPr>
          <p:cNvPr id="27" name="Shape 27"/>
          <p:cNvSpPr/>
          <p:nvPr>
            <p:ph type="pic" idx="21"/>
          </p:nvPr>
        </p:nvSpPr>
        <p:spPr>
          <a:xfrm>
            <a:off x="0" y="-2757142"/>
            <a:ext cx="24384000" cy="19230284"/>
          </a:xfrm>
          <a:prstGeom prst="rect">
            <a:avLst/>
          </a:prstGeom>
        </p:spPr>
        <p:txBody>
          <a:bodyPr lIns="91439" tIns="45719" rIns="91439" bIns="45719" anchor="t">
            <a:noAutofit/>
          </a:bodyPr>
          <a:lstStyle/>
          <a:p>
            <a:pPr/>
          </a:p>
        </p:txBody>
      </p:sp>
      <p:sp>
        <p:nvSpPr>
          <p:cNvPr id="28" name="Shape 28"/>
          <p:cNvSpPr txBox="1"/>
          <p:nvPr>
            <p:ph type="body" sz="quarter" idx="22" hasCustomPrompt="1"/>
          </p:nvPr>
        </p:nvSpPr>
        <p:spPr>
          <a:xfrm>
            <a:off x="1181100" y="12364718"/>
            <a:ext cx="4965700" cy="467107"/>
          </a:xfrm>
          <a:prstGeom prst="rect">
            <a:avLst/>
          </a:prstGeom>
        </p:spPr>
        <p:txBody>
          <a:bodyPr anchor="t"/>
          <a:lstStyle>
            <a:lvl1pPr defTabSz="566674">
              <a:defRPr b="0" cap="all" spc="85" sz="2134">
                <a:solidFill>
                  <a:srgbClr val="FFFFFF"/>
                </a:solidFill>
              </a:defRPr>
            </a:lvl1pPr>
          </a:lstStyle>
          <a:p>
            <a:pPr/>
            <a:r>
              <a:t>Thema</a:t>
            </a:r>
          </a:p>
        </p:txBody>
      </p:sp>
      <p:sp>
        <p:nvSpPr>
          <p:cNvPr id="29" name="Shape 29"/>
          <p:cNvSpPr txBox="1"/>
          <p:nvPr>
            <p:ph type="body" sz="quarter" idx="23" hasCustomPrompt="1"/>
          </p:nvPr>
        </p:nvSpPr>
        <p:spPr>
          <a:xfrm>
            <a:off x="18237200" y="12364718"/>
            <a:ext cx="4965700" cy="467107"/>
          </a:xfrm>
          <a:prstGeom prst="rect">
            <a:avLst/>
          </a:prstGeom>
        </p:spPr>
        <p:txBody>
          <a:bodyPr anchor="t"/>
          <a:lstStyle>
            <a:lvl1pPr defTabSz="566674">
              <a:defRPr b="0" cap="all" spc="85" sz="2134">
                <a:solidFill>
                  <a:srgbClr val="FFFFFF"/>
                </a:solidFill>
              </a:defRPr>
            </a:lvl1pPr>
          </a:lstStyle>
          <a:p>
            <a:pPr/>
            <a:r>
              <a:t>Ort</a:t>
            </a:r>
          </a:p>
        </p:txBody>
      </p:sp>
      <p:sp>
        <p:nvSpPr>
          <p:cNvPr id="30" name="Shape 30"/>
          <p:cNvSpPr txBox="1"/>
          <p:nvPr>
            <p:ph type="body" sz="quarter" idx="24" hasCustomPrompt="1"/>
          </p:nvPr>
        </p:nvSpPr>
        <p:spPr>
          <a:xfrm>
            <a:off x="6946900" y="12233909"/>
            <a:ext cx="10490200" cy="706629"/>
          </a:xfrm>
          <a:prstGeom prst="rect">
            <a:avLst/>
          </a:prstGeom>
        </p:spPr>
        <p:txBody>
          <a:bodyPr anchor="t"/>
          <a:lstStyle>
            <a:lvl1pPr defTabSz="572516">
              <a:defRPr spc="105" sz="3528">
                <a:solidFill>
                  <a:srgbClr val="FFFFFF"/>
                </a:solidFill>
              </a:defRPr>
            </a:lvl1pPr>
          </a:lstStyle>
          <a:p>
            <a:pPr/>
            <a:r>
              <a:t>Autor und Datum</a:t>
            </a:r>
          </a:p>
        </p:txBody>
      </p:sp>
      <p:sp>
        <p:nvSpPr>
          <p:cNvPr id="31" name="Shape 31"/>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2" name="Shape 32"/>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3" name="Shape 33"/>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4" name="Shape 34"/>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5" name="Shape 35"/>
          <p:cNvSpPr txBox="1"/>
          <p:nvPr>
            <p:ph type="body" sz="quarter" idx="1" hasCustomPrompt="1"/>
          </p:nvPr>
        </p:nvSpPr>
        <p:spPr>
          <a:xfrm>
            <a:off x="2082800" y="3492500"/>
            <a:ext cx="20205700" cy="1612900"/>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Präsentationsuntertitel</a:t>
            </a:r>
          </a:p>
          <a:p>
            <a:pPr lvl="1"/>
            <a:r>
              <a:t/>
            </a:r>
          </a:p>
          <a:p>
            <a:pPr lvl="2"/>
            <a:r>
              <a:t/>
            </a:r>
          </a:p>
          <a:p>
            <a:pPr lvl="3"/>
            <a:r>
              <a:t/>
            </a:r>
          </a:p>
          <a:p>
            <a:pPr lvl="4"/>
            <a:r>
              <a:t/>
            </a:r>
          </a:p>
        </p:txBody>
      </p:sp>
      <p:sp>
        <p:nvSpPr>
          <p:cNvPr id="36" name="Shape 36"/>
          <p:cNvSpPr txBox="1"/>
          <p:nvPr>
            <p:ph type="title" hasCustomPrompt="1"/>
          </p:nvPr>
        </p:nvSpPr>
        <p:spPr>
          <a:prstGeom prst="rect">
            <a:avLst/>
          </a:prstGeom>
        </p:spPr>
        <p:txBody>
          <a:bodyPr/>
          <a:lstStyle/>
          <a:p>
            <a:pPr/>
            <a:r>
              <a:t>Titel der Präsentation</a:t>
            </a:r>
          </a:p>
        </p:txBody>
      </p:sp>
      <p:sp>
        <p:nvSpPr>
          <p:cNvPr id="37" name="Shape 37"/>
          <p:cNvSpPr txBox="1"/>
          <p:nvPr>
            <p:ph type="sldNum" sz="quarter" idx="2"/>
          </p:nvPr>
        </p:nvSpPr>
        <p:spPr>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amp; Foto 2">
    <p:bg>
      <p:bgPr>
        <a:solidFill>
          <a:srgbClr val="FFF5F2"/>
        </a:solidFill>
      </p:bgPr>
    </p:bg>
    <p:spTree>
      <p:nvGrpSpPr>
        <p:cNvPr id="1" name=""/>
        <p:cNvGrpSpPr/>
        <p:nvPr/>
      </p:nvGrpSpPr>
      <p:grpSpPr>
        <a:xfrm>
          <a:off x="0" y="0"/>
          <a:ext cx="0" cy="0"/>
          <a:chOff x="0" y="0"/>
          <a:chExt cx="0" cy="0"/>
        </a:xfrm>
      </p:grpSpPr>
      <p:sp>
        <p:nvSpPr>
          <p:cNvPr id="44" name="Shape 44"/>
          <p:cNvSpPr txBox="1"/>
          <p:nvPr>
            <p:ph type="body" sz="quarter" idx="1" hasCustomPrompt="1"/>
          </p:nvPr>
        </p:nvSpPr>
        <p:spPr>
          <a:xfrm>
            <a:off x="1270000" y="8015916"/>
            <a:ext cx="11785600" cy="3848101"/>
          </a:xfrm>
          <a:prstGeom prst="rect">
            <a:avLst/>
          </a:prstGeom>
        </p:spPr>
        <p:txBody>
          <a:bodyPr anchor="t"/>
          <a:lstStyle>
            <a:lvl1pPr>
              <a:defRPr>
                <a:solidFill>
                  <a:srgbClr val="7594C0"/>
                </a:solidFill>
              </a:defRPr>
            </a:lvl1pPr>
            <a:lvl2pPr>
              <a:defRPr>
                <a:solidFill>
                  <a:srgbClr val="7594C0"/>
                </a:solidFill>
              </a:defRPr>
            </a:lvl2pPr>
            <a:lvl3pPr>
              <a:defRPr>
                <a:solidFill>
                  <a:srgbClr val="7594C0"/>
                </a:solidFill>
              </a:defRPr>
            </a:lvl3pPr>
            <a:lvl4pPr>
              <a:defRPr>
                <a:solidFill>
                  <a:srgbClr val="7594C0"/>
                </a:solidFill>
              </a:defRPr>
            </a:lvl4pPr>
            <a:lvl5pPr>
              <a:defRPr>
                <a:solidFill>
                  <a:srgbClr val="7594C0"/>
                </a:solidFill>
              </a:defRPr>
            </a:lvl5pPr>
          </a:lstStyle>
          <a:p>
            <a:pPr/>
            <a:r>
              <a:t>Folien-Untertitel</a:t>
            </a:r>
          </a:p>
          <a:p>
            <a:pPr lvl="1"/>
            <a:r>
              <a:t/>
            </a:r>
          </a:p>
          <a:p>
            <a:pPr lvl="2"/>
            <a:r>
              <a:t/>
            </a:r>
          </a:p>
          <a:p>
            <a:pPr lvl="3"/>
            <a:r>
              <a:t/>
            </a:r>
          </a:p>
          <a:p>
            <a:pPr lvl="4"/>
            <a:r>
              <a:t/>
            </a:r>
          </a:p>
        </p:txBody>
      </p:sp>
      <p:sp>
        <p:nvSpPr>
          <p:cNvPr id="45" name="Shape 45"/>
          <p:cNvSpPr txBox="1"/>
          <p:nvPr>
            <p:ph type="title" hasCustomPrompt="1"/>
          </p:nvPr>
        </p:nvSpPr>
        <p:spPr>
          <a:xfrm>
            <a:off x="1270000" y="4927996"/>
            <a:ext cx="11785600" cy="2933701"/>
          </a:xfrm>
          <a:prstGeom prst="rect">
            <a:avLst/>
          </a:prstGeom>
        </p:spPr>
        <p:txBody>
          <a:bodyPr anchor="b"/>
          <a:lstStyle>
            <a:lvl1pPr>
              <a:defRPr spc="270" sz="9000">
                <a:solidFill>
                  <a:srgbClr val="7594C0"/>
                </a:solidFill>
              </a:defRPr>
            </a:lvl1pPr>
          </a:lstStyle>
          <a:p>
            <a:pPr/>
            <a:r>
              <a:t>Folientitel</a:t>
            </a:r>
          </a:p>
        </p:txBody>
      </p:sp>
      <p:sp>
        <p:nvSpPr>
          <p:cNvPr id="46" name="Shape 46"/>
          <p:cNvSpPr/>
          <p:nvPr>
            <p:ph type="pic" idx="21"/>
          </p:nvPr>
        </p:nvSpPr>
        <p:spPr>
          <a:xfrm>
            <a:off x="12801600" y="1895696"/>
            <a:ext cx="17642204" cy="9924608"/>
          </a:xfrm>
          <a:prstGeom prst="rect">
            <a:avLst/>
          </a:prstGeom>
          <a:ln w="114300">
            <a:solidFill>
              <a:srgbClr val="FFFFFF"/>
            </a:solidFill>
          </a:ln>
        </p:spPr>
        <p:txBody>
          <a:bodyPr lIns="91439" tIns="45719" rIns="91439" bIns="45719" anchor="t">
            <a:noAutofit/>
          </a:bodyPr>
          <a:lstStyle/>
          <a:p>
            <a:pPr/>
          </a:p>
        </p:txBody>
      </p:sp>
      <p:sp>
        <p:nvSpPr>
          <p:cNvPr id="47" name="Shape 47"/>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48" name="Shape 48"/>
          <p:cNvSpPr/>
          <p:nvPr/>
        </p:nvSpPr>
        <p:spPr>
          <a:xfrm flipV="1">
            <a:off x="762000" y="952499"/>
            <a:ext cx="22860003" cy="2"/>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49" name="Shape 49"/>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amp; Punkte">
    <p:bg>
      <p:bgPr>
        <a:solidFill>
          <a:srgbClr val="FFF5F2"/>
        </a:solidFill>
      </p:bgPr>
    </p:bg>
    <p:spTree>
      <p:nvGrpSpPr>
        <p:cNvPr id="1" name=""/>
        <p:cNvGrpSpPr/>
        <p:nvPr/>
      </p:nvGrpSpPr>
      <p:grpSpPr>
        <a:xfrm>
          <a:off x="0" y="0"/>
          <a:ext cx="0" cy="0"/>
          <a:chOff x="0" y="0"/>
          <a:chExt cx="0" cy="0"/>
        </a:xfrm>
      </p:grpSpPr>
      <p:sp>
        <p:nvSpPr>
          <p:cNvPr id="56" name="Shape 56"/>
          <p:cNvSpPr txBox="1"/>
          <p:nvPr>
            <p:ph type="body" sz="half" idx="1" hasCustomPrompt="1"/>
          </p:nvPr>
        </p:nvSpPr>
        <p:spPr>
          <a:xfrm>
            <a:off x="2082800" y="4195233"/>
            <a:ext cx="20207127" cy="6282059"/>
          </a:xfrm>
          <a:prstGeom prst="rect">
            <a:avLst/>
          </a:prstGeom>
        </p:spPr>
        <p:txBody>
          <a:bodyPr anchor="t"/>
          <a:lstStyle>
            <a:lvl1pPr marL="635000" indent="-635000" algn="l" defTabSz="355600">
              <a:lnSpc>
                <a:spcPct val="100000"/>
              </a:lnSpc>
              <a:spcBef>
                <a:spcPts val="4300"/>
              </a:spcBef>
              <a:buSzPct val="100000"/>
              <a:buBlip>
                <a:blip r:embed="rId2"/>
              </a:buBlip>
              <a:defRPr spc="36">
                <a:solidFill>
                  <a:srgbClr val="7594C0"/>
                </a:solidFill>
              </a:defRPr>
            </a:lvl1pPr>
            <a:lvl2pPr marL="1270000" indent="-635000" algn="l" defTabSz="355600">
              <a:lnSpc>
                <a:spcPct val="100000"/>
              </a:lnSpc>
              <a:spcBef>
                <a:spcPts val="4300"/>
              </a:spcBef>
              <a:buSzPct val="100000"/>
              <a:buBlip>
                <a:blip r:embed="rId2"/>
              </a:buBlip>
              <a:defRPr spc="36">
                <a:solidFill>
                  <a:srgbClr val="7594C0"/>
                </a:solidFill>
              </a:defRPr>
            </a:lvl2pPr>
            <a:lvl3pPr marL="1905000" indent="-635000" algn="l" defTabSz="355600">
              <a:lnSpc>
                <a:spcPct val="100000"/>
              </a:lnSpc>
              <a:spcBef>
                <a:spcPts val="4300"/>
              </a:spcBef>
              <a:buSzPct val="100000"/>
              <a:buBlip>
                <a:blip r:embed="rId2"/>
              </a:buBlip>
              <a:defRPr spc="36">
                <a:solidFill>
                  <a:srgbClr val="7594C0"/>
                </a:solidFill>
              </a:defRPr>
            </a:lvl3pPr>
            <a:lvl4pPr marL="2540000" indent="-635000" algn="l" defTabSz="355600">
              <a:lnSpc>
                <a:spcPct val="100000"/>
              </a:lnSpc>
              <a:spcBef>
                <a:spcPts val="4300"/>
              </a:spcBef>
              <a:buSzPct val="100000"/>
              <a:buBlip>
                <a:blip r:embed="rId2"/>
              </a:buBlip>
              <a:defRPr spc="36">
                <a:solidFill>
                  <a:srgbClr val="7594C0"/>
                </a:solidFill>
              </a:defRPr>
            </a:lvl4pPr>
            <a:lvl5pPr marL="3175000" indent="-635000" algn="l" defTabSz="355600">
              <a:lnSpc>
                <a:spcPct val="100000"/>
              </a:lnSpc>
              <a:spcBef>
                <a:spcPts val="4300"/>
              </a:spcBef>
              <a:buSzPct val="100000"/>
              <a:buBlip>
                <a:blip r:embed="rId2"/>
              </a:buBlip>
              <a:defRPr spc="36">
                <a:solidFill>
                  <a:srgbClr val="7594C0"/>
                </a:solidFill>
              </a:defRPr>
            </a:lvl5pPr>
          </a:lstStyle>
          <a:p>
            <a:pPr/>
            <a:r>
              <a:t>Text für Folienpunkt</a:t>
            </a:r>
          </a:p>
          <a:p>
            <a:pPr lvl="1"/>
            <a:r>
              <a:t/>
            </a:r>
          </a:p>
          <a:p>
            <a:pPr lvl="2"/>
            <a:r>
              <a:t/>
            </a:r>
          </a:p>
          <a:p>
            <a:pPr lvl="3"/>
            <a:r>
              <a:t/>
            </a:r>
          </a:p>
          <a:p>
            <a:pPr lvl="4"/>
            <a:r>
              <a:t/>
            </a:r>
          </a:p>
        </p:txBody>
      </p:sp>
      <p:sp>
        <p:nvSpPr>
          <p:cNvPr id="57" name="Shape 57"/>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58" name="Shape 58"/>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59" name="Shape 59"/>
          <p:cNvSpPr txBox="1"/>
          <p:nvPr>
            <p:ph type="title" hasCustomPrompt="1"/>
          </p:nvPr>
        </p:nvSpPr>
        <p:spPr>
          <a:xfrm>
            <a:off x="2088436" y="1282700"/>
            <a:ext cx="20207128" cy="1649711"/>
          </a:xfrm>
          <a:prstGeom prst="rect">
            <a:avLst/>
          </a:prstGeom>
        </p:spPr>
        <p:txBody>
          <a:bodyPr/>
          <a:lstStyle>
            <a:lvl1pPr>
              <a:defRPr spc="270" sz="9000">
                <a:solidFill>
                  <a:srgbClr val="244C7F"/>
                </a:solidFill>
              </a:defRPr>
            </a:lvl1pPr>
          </a:lstStyle>
          <a:p>
            <a:pPr/>
            <a:r>
              <a:t>Folientitel</a:t>
            </a:r>
          </a:p>
        </p:txBody>
      </p:sp>
      <p:sp>
        <p:nvSpPr>
          <p:cNvPr id="60" name="Shape 60"/>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unkte">
    <p:bg>
      <p:bgPr>
        <a:solidFill>
          <a:srgbClr val="FFF5F2"/>
        </a:solidFill>
      </p:bgPr>
    </p:bg>
    <p:spTree>
      <p:nvGrpSpPr>
        <p:cNvPr id="1" name=""/>
        <p:cNvGrpSpPr/>
        <p:nvPr/>
      </p:nvGrpSpPr>
      <p:grpSpPr>
        <a:xfrm>
          <a:off x="0" y="0"/>
          <a:ext cx="0" cy="0"/>
          <a:chOff x="0" y="0"/>
          <a:chExt cx="0" cy="0"/>
        </a:xfrm>
      </p:grpSpPr>
      <p:sp>
        <p:nvSpPr>
          <p:cNvPr id="67" name="Shape 67"/>
          <p:cNvSpPr txBox="1"/>
          <p:nvPr>
            <p:ph type="body" sz="half" idx="1" hasCustomPrompt="1"/>
          </p:nvPr>
        </p:nvSpPr>
        <p:spPr>
          <a:xfrm>
            <a:off x="2082800" y="4195233"/>
            <a:ext cx="20207127" cy="6282059"/>
          </a:xfrm>
          <a:prstGeom prst="rect">
            <a:avLst/>
          </a:prstGeom>
        </p:spPr>
        <p:txBody>
          <a:bodyPr numCol="2" spcCol="1289181" anchor="t"/>
          <a:lstStyle>
            <a:lvl1pPr marL="635000" indent="-635000" algn="l" defTabSz="355600">
              <a:lnSpc>
                <a:spcPct val="100000"/>
              </a:lnSpc>
              <a:spcBef>
                <a:spcPts val="4300"/>
              </a:spcBef>
              <a:buSzPct val="100000"/>
              <a:buBlip>
                <a:blip r:embed="rId2"/>
              </a:buBlip>
              <a:defRPr spc="36">
                <a:solidFill>
                  <a:srgbClr val="7594C0"/>
                </a:solidFill>
              </a:defRPr>
            </a:lvl1pPr>
            <a:lvl2pPr marL="1270000" indent="-635000" algn="l" defTabSz="355600">
              <a:lnSpc>
                <a:spcPct val="100000"/>
              </a:lnSpc>
              <a:spcBef>
                <a:spcPts val="4300"/>
              </a:spcBef>
              <a:buSzPct val="100000"/>
              <a:buBlip>
                <a:blip r:embed="rId2"/>
              </a:buBlip>
              <a:defRPr spc="36">
                <a:solidFill>
                  <a:srgbClr val="7594C0"/>
                </a:solidFill>
              </a:defRPr>
            </a:lvl2pPr>
            <a:lvl3pPr marL="1905000" indent="-635000" algn="l" defTabSz="355600">
              <a:lnSpc>
                <a:spcPct val="100000"/>
              </a:lnSpc>
              <a:spcBef>
                <a:spcPts val="4300"/>
              </a:spcBef>
              <a:buSzPct val="100000"/>
              <a:buBlip>
                <a:blip r:embed="rId2"/>
              </a:buBlip>
              <a:defRPr spc="36">
                <a:solidFill>
                  <a:srgbClr val="7594C0"/>
                </a:solidFill>
              </a:defRPr>
            </a:lvl3pPr>
            <a:lvl4pPr marL="2540000" indent="-635000" algn="l" defTabSz="355600">
              <a:lnSpc>
                <a:spcPct val="100000"/>
              </a:lnSpc>
              <a:spcBef>
                <a:spcPts val="4300"/>
              </a:spcBef>
              <a:buSzPct val="100000"/>
              <a:buBlip>
                <a:blip r:embed="rId2"/>
              </a:buBlip>
              <a:defRPr spc="36">
                <a:solidFill>
                  <a:srgbClr val="7594C0"/>
                </a:solidFill>
              </a:defRPr>
            </a:lvl4pPr>
            <a:lvl5pPr marL="3175000" indent="-635000" algn="l" defTabSz="355600">
              <a:lnSpc>
                <a:spcPct val="100000"/>
              </a:lnSpc>
              <a:spcBef>
                <a:spcPts val="4300"/>
              </a:spcBef>
              <a:buSzPct val="100000"/>
              <a:buBlip>
                <a:blip r:embed="rId2"/>
              </a:buBlip>
              <a:defRPr spc="36">
                <a:solidFill>
                  <a:srgbClr val="7594C0"/>
                </a:solidFill>
              </a:defRPr>
            </a:lvl5pPr>
          </a:lstStyle>
          <a:p>
            <a:pPr/>
            <a:r>
              <a:t>Text für Folienpunkt</a:t>
            </a:r>
          </a:p>
          <a:p>
            <a:pPr lvl="1"/>
            <a:r>
              <a:t/>
            </a:r>
          </a:p>
          <a:p>
            <a:pPr lvl="2"/>
            <a:r>
              <a:t/>
            </a:r>
          </a:p>
          <a:p>
            <a:pPr lvl="3"/>
            <a:r>
              <a:t/>
            </a:r>
          </a:p>
          <a:p>
            <a:pPr lvl="4"/>
            <a:r>
              <a:t/>
            </a:r>
          </a:p>
        </p:txBody>
      </p:sp>
      <p:sp>
        <p:nvSpPr>
          <p:cNvPr id="68" name="Shape 68"/>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69" name="Shape 69"/>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70" name="Shape 70"/>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Punkte &amp; Foto">
    <p:bg>
      <p:bgPr>
        <a:solidFill>
          <a:srgbClr val="FFF5F2"/>
        </a:solidFill>
      </p:bgPr>
    </p:bg>
    <p:spTree>
      <p:nvGrpSpPr>
        <p:cNvPr id="1" name=""/>
        <p:cNvGrpSpPr/>
        <p:nvPr/>
      </p:nvGrpSpPr>
      <p:grpSpPr>
        <a:xfrm>
          <a:off x="0" y="0"/>
          <a:ext cx="0" cy="0"/>
          <a:chOff x="0" y="0"/>
          <a:chExt cx="0" cy="0"/>
        </a:xfrm>
      </p:grpSpPr>
      <p:sp>
        <p:nvSpPr>
          <p:cNvPr id="77" name="Shape 77"/>
          <p:cNvSpPr txBox="1"/>
          <p:nvPr>
            <p:ph type="title" hasCustomPrompt="1"/>
          </p:nvPr>
        </p:nvSpPr>
        <p:spPr>
          <a:xfrm>
            <a:off x="1270000" y="1851223"/>
            <a:ext cx="11785600" cy="4084936"/>
          </a:xfrm>
          <a:prstGeom prst="rect">
            <a:avLst/>
          </a:prstGeom>
        </p:spPr>
        <p:txBody>
          <a:bodyPr anchor="b"/>
          <a:lstStyle>
            <a:lvl1pPr>
              <a:defRPr spc="270" sz="9000">
                <a:solidFill>
                  <a:srgbClr val="244C7F"/>
                </a:solidFill>
              </a:defRPr>
            </a:lvl1pPr>
          </a:lstStyle>
          <a:p>
            <a:pPr/>
            <a:r>
              <a:t>Folientitel</a:t>
            </a:r>
          </a:p>
        </p:txBody>
      </p:sp>
      <p:sp>
        <p:nvSpPr>
          <p:cNvPr id="78" name="Shape 78"/>
          <p:cNvSpPr txBox="1"/>
          <p:nvPr>
            <p:ph type="body" sz="quarter" idx="1" hasCustomPrompt="1"/>
          </p:nvPr>
        </p:nvSpPr>
        <p:spPr>
          <a:xfrm>
            <a:off x="2088435" y="6720284"/>
            <a:ext cx="10972801" cy="5467169"/>
          </a:xfrm>
          <a:prstGeom prst="rect">
            <a:avLst/>
          </a:prstGeom>
        </p:spPr>
        <p:txBody>
          <a:bodyPr anchor="t"/>
          <a:lstStyle>
            <a:lvl1pPr marL="635000" indent="-635000" algn="l" defTabSz="355600">
              <a:lnSpc>
                <a:spcPct val="100000"/>
              </a:lnSpc>
              <a:spcBef>
                <a:spcPts val="4300"/>
              </a:spcBef>
              <a:buSzPct val="100000"/>
              <a:buBlip>
                <a:blip r:embed="rId2"/>
              </a:buBlip>
              <a:defRPr spc="36">
                <a:solidFill>
                  <a:srgbClr val="7594C0"/>
                </a:solidFill>
              </a:defRPr>
            </a:lvl1pPr>
            <a:lvl2pPr marL="1270000" indent="-635000" algn="l" defTabSz="355600">
              <a:lnSpc>
                <a:spcPct val="100000"/>
              </a:lnSpc>
              <a:spcBef>
                <a:spcPts val="4300"/>
              </a:spcBef>
              <a:buSzPct val="100000"/>
              <a:buBlip>
                <a:blip r:embed="rId2"/>
              </a:buBlip>
              <a:defRPr spc="36">
                <a:solidFill>
                  <a:srgbClr val="7594C0"/>
                </a:solidFill>
              </a:defRPr>
            </a:lvl2pPr>
            <a:lvl3pPr marL="1905000" indent="-635000" algn="l" defTabSz="355600">
              <a:lnSpc>
                <a:spcPct val="100000"/>
              </a:lnSpc>
              <a:spcBef>
                <a:spcPts val="4300"/>
              </a:spcBef>
              <a:buSzPct val="100000"/>
              <a:buBlip>
                <a:blip r:embed="rId2"/>
              </a:buBlip>
              <a:defRPr spc="36">
                <a:solidFill>
                  <a:srgbClr val="7594C0"/>
                </a:solidFill>
              </a:defRPr>
            </a:lvl3pPr>
            <a:lvl4pPr marL="2540000" indent="-635000" algn="l" defTabSz="355600">
              <a:lnSpc>
                <a:spcPct val="100000"/>
              </a:lnSpc>
              <a:spcBef>
                <a:spcPts val="4300"/>
              </a:spcBef>
              <a:buSzPct val="100000"/>
              <a:buBlip>
                <a:blip r:embed="rId2"/>
              </a:buBlip>
              <a:defRPr spc="36">
                <a:solidFill>
                  <a:srgbClr val="7594C0"/>
                </a:solidFill>
              </a:defRPr>
            </a:lvl4pPr>
            <a:lvl5pPr marL="3175000" indent="-635000" algn="l" defTabSz="355600">
              <a:lnSpc>
                <a:spcPct val="100000"/>
              </a:lnSpc>
              <a:spcBef>
                <a:spcPts val="4300"/>
              </a:spcBef>
              <a:buSzPct val="100000"/>
              <a:buBlip>
                <a:blip r:embed="rId2"/>
              </a:buBlip>
              <a:defRPr spc="36">
                <a:solidFill>
                  <a:srgbClr val="7594C0"/>
                </a:solidFill>
              </a:defRPr>
            </a:lvl5pPr>
          </a:lstStyle>
          <a:p>
            <a:pPr/>
            <a:r>
              <a:t>Text für Folienpunkt</a:t>
            </a:r>
          </a:p>
          <a:p>
            <a:pPr lvl="1"/>
            <a:r>
              <a:t/>
            </a:r>
          </a:p>
          <a:p>
            <a:pPr lvl="2"/>
            <a:r>
              <a:t/>
            </a:r>
          </a:p>
          <a:p>
            <a:pPr lvl="3"/>
            <a:r>
              <a:t/>
            </a:r>
          </a:p>
          <a:p>
            <a:pPr lvl="4"/>
            <a:r>
              <a:t/>
            </a:r>
          </a:p>
        </p:txBody>
      </p:sp>
      <p:sp>
        <p:nvSpPr>
          <p:cNvPr id="79" name="Shape 79"/>
          <p:cNvSpPr/>
          <p:nvPr>
            <p:ph type="pic" idx="21"/>
          </p:nvPr>
        </p:nvSpPr>
        <p:spPr>
          <a:xfrm>
            <a:off x="12661900" y="-2501900"/>
            <a:ext cx="11077576" cy="14770100"/>
          </a:xfrm>
          <a:prstGeom prst="rect">
            <a:avLst/>
          </a:prstGeom>
          <a:ln w="114300">
            <a:solidFill>
              <a:srgbClr val="FFFFFF"/>
            </a:solidFill>
          </a:ln>
        </p:spPr>
        <p:txBody>
          <a:bodyPr lIns="91439" tIns="45719" rIns="91439" bIns="45719" anchor="t">
            <a:noAutofit/>
          </a:bodyPr>
          <a:lstStyle/>
          <a:p>
            <a:pPr/>
          </a:p>
        </p:txBody>
      </p:sp>
      <p:sp>
        <p:nvSpPr>
          <p:cNvPr id="80" name="Shape 80"/>
          <p:cNvSpPr/>
          <p:nvPr/>
        </p:nvSpPr>
        <p:spPr>
          <a:xfrm flipV="1">
            <a:off x="762000" y="952499"/>
            <a:ext cx="22860003" cy="2"/>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81" name="Shape 81"/>
          <p:cNvSpPr/>
          <p:nvPr/>
        </p:nvSpPr>
        <p:spPr>
          <a:xfrm>
            <a:off x="762000" y="12598400"/>
            <a:ext cx="22860001" cy="0"/>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82" name="Shape 82"/>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bschnitt">
    <p:spTree>
      <p:nvGrpSpPr>
        <p:cNvPr id="1" name=""/>
        <p:cNvGrpSpPr/>
        <p:nvPr/>
      </p:nvGrpSpPr>
      <p:grpSpPr>
        <a:xfrm>
          <a:off x="0" y="0"/>
          <a:ext cx="0" cy="0"/>
          <a:chOff x="0" y="0"/>
          <a:chExt cx="0" cy="0"/>
        </a:xfrm>
      </p:grpSpPr>
      <p:sp>
        <p:nvSpPr>
          <p:cNvPr id="89" name="Shape 89"/>
          <p:cNvSpPr txBox="1"/>
          <p:nvPr>
            <p:ph type="title" hasCustomPrompt="1"/>
          </p:nvPr>
        </p:nvSpPr>
        <p:spPr>
          <a:xfrm>
            <a:off x="2086106" y="4292600"/>
            <a:ext cx="20205701" cy="5651500"/>
          </a:xfrm>
          <a:prstGeom prst="rect">
            <a:avLst/>
          </a:prstGeom>
        </p:spPr>
        <p:txBody>
          <a:bodyPr anchor="ctr"/>
          <a:lstStyle>
            <a:lvl1pPr>
              <a:defRPr>
                <a:solidFill>
                  <a:srgbClr val="FABB00"/>
                </a:solidFill>
              </a:defRPr>
            </a:lvl1pPr>
          </a:lstStyle>
          <a:p>
            <a:pPr/>
            <a:r>
              <a:t>Titel des Abschnitts</a:t>
            </a:r>
          </a:p>
        </p:txBody>
      </p:sp>
      <p:sp>
        <p:nvSpPr>
          <p:cNvPr id="90" name="Shape 90"/>
          <p:cNvSpPr/>
          <p:nvPr/>
        </p:nvSpPr>
        <p:spPr>
          <a:xfrm flipV="1">
            <a:off x="762000" y="952499"/>
            <a:ext cx="22860001" cy="2"/>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91" name="Shape 91"/>
          <p:cNvSpPr/>
          <p:nvPr/>
        </p:nvSpPr>
        <p:spPr>
          <a:xfrm>
            <a:off x="762000" y="12598400"/>
            <a:ext cx="22860001" cy="0"/>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92" name="Shape 92"/>
          <p:cNvSpPr txBox="1"/>
          <p:nvPr>
            <p:ph type="sldNum" sz="quarter" idx="2"/>
          </p:nvPr>
        </p:nvSpPr>
        <p:spPr>
          <a:xfrm>
            <a:off x="11979148" y="12875006"/>
            <a:ext cx="438405" cy="4826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ur Titel">
    <p:bg>
      <p:bgPr>
        <a:solidFill>
          <a:srgbClr val="FFF5F2"/>
        </a:solidFill>
      </p:bgPr>
    </p:bg>
    <p:spTree>
      <p:nvGrpSpPr>
        <p:cNvPr id="1" name=""/>
        <p:cNvGrpSpPr/>
        <p:nvPr/>
      </p:nvGrpSpPr>
      <p:grpSpPr>
        <a:xfrm>
          <a:off x="0" y="0"/>
          <a:ext cx="0" cy="0"/>
          <a:chOff x="0" y="0"/>
          <a:chExt cx="0" cy="0"/>
        </a:xfrm>
      </p:grpSpPr>
      <p:sp>
        <p:nvSpPr>
          <p:cNvPr id="99" name="Shape 99"/>
          <p:cNvSpPr/>
          <p:nvPr/>
        </p:nvSpPr>
        <p:spPr>
          <a:xfrm flipV="1">
            <a:off x="762000" y="952499"/>
            <a:ext cx="22860003" cy="2"/>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00" name="Shape 100"/>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01" name="Shape 101"/>
          <p:cNvSpPr txBox="1"/>
          <p:nvPr>
            <p:ph type="title" hasCustomPrompt="1"/>
          </p:nvPr>
        </p:nvSpPr>
        <p:spPr>
          <a:xfrm>
            <a:off x="2082800" y="1282700"/>
            <a:ext cx="20205700" cy="1651000"/>
          </a:xfrm>
          <a:prstGeom prst="rect">
            <a:avLst/>
          </a:prstGeom>
        </p:spPr>
        <p:txBody>
          <a:bodyPr/>
          <a:lstStyle>
            <a:lvl1pPr>
              <a:defRPr spc="270" sz="9000">
                <a:solidFill>
                  <a:srgbClr val="244C7F"/>
                </a:solidFill>
              </a:defRPr>
            </a:lvl1pPr>
          </a:lstStyle>
          <a:p>
            <a:pPr/>
            <a:r>
              <a:t>Folientitel</a:t>
            </a:r>
          </a:p>
        </p:txBody>
      </p:sp>
      <p:sp>
        <p:nvSpPr>
          <p:cNvPr id="102" name="Shape 102"/>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genda">
    <p:bg>
      <p:bgPr>
        <a:solidFill>
          <a:srgbClr val="FFF5F2"/>
        </a:solidFill>
      </p:bgPr>
    </p:bg>
    <p:spTree>
      <p:nvGrpSpPr>
        <p:cNvPr id="1" name=""/>
        <p:cNvGrpSpPr/>
        <p:nvPr/>
      </p:nvGrpSpPr>
      <p:grpSpPr>
        <a:xfrm>
          <a:off x="0" y="0"/>
          <a:ext cx="0" cy="0"/>
          <a:chOff x="0" y="0"/>
          <a:chExt cx="0" cy="0"/>
        </a:xfrm>
      </p:grpSpPr>
      <p:sp>
        <p:nvSpPr>
          <p:cNvPr id="109" name="Shape 109"/>
          <p:cNvSpPr txBox="1"/>
          <p:nvPr>
            <p:ph type="body" sz="quarter" idx="21" hasCustomPrompt="1"/>
          </p:nvPr>
        </p:nvSpPr>
        <p:spPr>
          <a:xfrm>
            <a:off x="2082800" y="2795091"/>
            <a:ext cx="20205700" cy="605029"/>
          </a:xfrm>
          <a:prstGeom prst="rect">
            <a:avLst/>
          </a:prstGeom>
        </p:spPr>
        <p:txBody>
          <a:bodyPr lIns="0" tIns="0" rIns="0" bIns="0" anchor="ctr"/>
          <a:lstStyle>
            <a:lvl1pPr defTabSz="572516">
              <a:defRPr spc="105" sz="3528">
                <a:solidFill>
                  <a:srgbClr val="7594C0"/>
                </a:solidFill>
              </a:defRPr>
            </a:lvl1pPr>
          </a:lstStyle>
          <a:p>
            <a:pPr/>
            <a:r>
              <a:t>Agenda-Untertitel</a:t>
            </a:r>
          </a:p>
        </p:txBody>
      </p:sp>
      <p:sp>
        <p:nvSpPr>
          <p:cNvPr id="110" name="Shape 110"/>
          <p:cNvSpPr txBox="1"/>
          <p:nvPr>
            <p:ph type="body" idx="1" hasCustomPrompt="1"/>
          </p:nvPr>
        </p:nvSpPr>
        <p:spPr>
          <a:xfrm>
            <a:off x="2082800" y="4055764"/>
            <a:ext cx="20205700" cy="6731001"/>
          </a:xfrm>
          <a:prstGeom prst="rect">
            <a:avLst/>
          </a:prstGeom>
        </p:spPr>
        <p:txBody>
          <a:bodyPr anchor="t"/>
          <a:lstStyle>
            <a:lvl1pPr marL="177800" indent="-177800" defTabSz="2641600">
              <a:lnSpc>
                <a:spcPct val="100000"/>
              </a:lnSpc>
              <a:spcBef>
                <a:spcPts val="4400"/>
              </a:spcBef>
              <a:tabLst>
                <a:tab pos="5384800" algn="l"/>
              </a:tabLst>
              <a:defRPr spc="0" sz="5000">
                <a:solidFill>
                  <a:srgbClr val="244C7F"/>
                </a:solidFill>
              </a:defRPr>
            </a:lvl1pPr>
            <a:lvl2pPr marL="177800" indent="279400" defTabSz="2641600">
              <a:lnSpc>
                <a:spcPct val="100000"/>
              </a:lnSpc>
              <a:spcBef>
                <a:spcPts val="4400"/>
              </a:spcBef>
              <a:tabLst>
                <a:tab pos="5384800" algn="l"/>
              </a:tabLst>
              <a:defRPr spc="0" sz="5000">
                <a:solidFill>
                  <a:srgbClr val="244C7F"/>
                </a:solidFill>
              </a:defRPr>
            </a:lvl2pPr>
            <a:lvl3pPr marL="177800" indent="736600" defTabSz="2641600">
              <a:lnSpc>
                <a:spcPct val="100000"/>
              </a:lnSpc>
              <a:spcBef>
                <a:spcPts val="4400"/>
              </a:spcBef>
              <a:tabLst>
                <a:tab pos="5384800" algn="l"/>
              </a:tabLst>
              <a:defRPr spc="0" sz="5000">
                <a:solidFill>
                  <a:srgbClr val="244C7F"/>
                </a:solidFill>
              </a:defRPr>
            </a:lvl3pPr>
            <a:lvl4pPr marL="177800" indent="1193800" defTabSz="2641600">
              <a:lnSpc>
                <a:spcPct val="100000"/>
              </a:lnSpc>
              <a:spcBef>
                <a:spcPts val="4400"/>
              </a:spcBef>
              <a:tabLst>
                <a:tab pos="5384800" algn="l"/>
              </a:tabLst>
              <a:defRPr spc="0" sz="5000">
                <a:solidFill>
                  <a:srgbClr val="244C7F"/>
                </a:solidFill>
              </a:defRPr>
            </a:lvl4pPr>
            <a:lvl5pPr marL="177800" indent="1651000" defTabSz="2641600">
              <a:lnSpc>
                <a:spcPct val="100000"/>
              </a:lnSpc>
              <a:spcBef>
                <a:spcPts val="4400"/>
              </a:spcBef>
              <a:tabLst>
                <a:tab pos="5384800" algn="l"/>
              </a:tabLst>
              <a:defRPr spc="0" sz="5000">
                <a:solidFill>
                  <a:srgbClr val="244C7F"/>
                </a:solidFill>
              </a:defRPr>
            </a:lvl5pPr>
          </a:lstStyle>
          <a:p>
            <a:pPr/>
            <a:r>
              <a:t>Agendathemen</a:t>
            </a:r>
          </a:p>
          <a:p>
            <a:pPr lvl="1"/>
            <a:r>
              <a:t/>
            </a:r>
          </a:p>
          <a:p>
            <a:pPr lvl="2"/>
            <a:r>
              <a:t/>
            </a:r>
          </a:p>
          <a:p>
            <a:pPr lvl="3"/>
            <a:r>
              <a:t/>
            </a:r>
          </a:p>
          <a:p>
            <a:pPr lvl="4"/>
            <a:r>
              <a:t/>
            </a:r>
          </a:p>
        </p:txBody>
      </p:sp>
      <p:sp>
        <p:nvSpPr>
          <p:cNvPr id="111" name="Shape 111"/>
          <p:cNvSpPr txBox="1"/>
          <p:nvPr>
            <p:ph type="title" hasCustomPrompt="1"/>
          </p:nvPr>
        </p:nvSpPr>
        <p:spPr>
          <a:xfrm>
            <a:off x="2082800" y="1282700"/>
            <a:ext cx="20205700" cy="1651000"/>
          </a:xfrm>
          <a:prstGeom prst="rect">
            <a:avLst/>
          </a:prstGeom>
        </p:spPr>
        <p:txBody>
          <a:bodyPr/>
          <a:lstStyle>
            <a:lvl1pPr>
              <a:defRPr spc="270" sz="9000">
                <a:solidFill>
                  <a:srgbClr val="FABB00"/>
                </a:solidFill>
              </a:defRPr>
            </a:lvl1pPr>
          </a:lstStyle>
          <a:p>
            <a:pPr/>
            <a:r>
              <a:t>Agenda-Titel</a:t>
            </a:r>
          </a:p>
        </p:txBody>
      </p:sp>
      <p:sp>
        <p:nvSpPr>
          <p:cNvPr id="112" name="Shape 112"/>
          <p:cNvSpPr/>
          <p:nvPr/>
        </p:nvSpPr>
        <p:spPr>
          <a:xfrm>
            <a:off x="757217" y="12603828"/>
            <a:ext cx="22862943"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13" name="Shape 113"/>
          <p:cNvSpPr/>
          <p:nvPr/>
        </p:nvSpPr>
        <p:spPr>
          <a:xfrm flipV="1">
            <a:off x="762000" y="952499"/>
            <a:ext cx="22860001" cy="2"/>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14" name="Shape 114"/>
          <p:cNvSpPr txBox="1"/>
          <p:nvPr>
            <p:ph type="sldNum" sz="quarter" idx="2"/>
          </p:nvPr>
        </p:nvSpPr>
        <p:spPr>
          <a:xfrm>
            <a:off x="11979148" y="12875006"/>
            <a:ext cx="438405" cy="482601"/>
          </a:xfrm>
          <a:prstGeom prst="rect">
            <a:avLst/>
          </a:prstGeom>
        </p:spPr>
        <p:txBody>
          <a:bodyPr/>
          <a:lstStyle>
            <a:lvl1pPr>
              <a:defRPr>
                <a:solidFill>
                  <a:srgbClr val="5E5E5E"/>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244C7F"/>
        </a:solidFill>
      </p:bgPr>
    </p:bg>
    <p:spTree>
      <p:nvGrpSpPr>
        <p:cNvPr id="1" name=""/>
        <p:cNvGrpSpPr/>
        <p:nvPr/>
      </p:nvGrpSpPr>
      <p:grpSpPr>
        <a:xfrm>
          <a:off x="0" y="0"/>
          <a:ext cx="0" cy="0"/>
          <a:chOff x="0" y="0"/>
          <a:chExt cx="0" cy="0"/>
        </a:xfrm>
      </p:grpSpPr>
      <p:sp>
        <p:nvSpPr>
          <p:cNvPr id="2" name="Shape 2"/>
          <p:cNvSpPr txBox="1"/>
          <p:nvPr>
            <p:ph type="title" hasCustomPrompt="1"/>
          </p:nvPr>
        </p:nvSpPr>
        <p:spPr>
          <a:xfrm>
            <a:off x="2082800" y="4902200"/>
            <a:ext cx="20205700" cy="3911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Titel der Präsentation</a:t>
            </a:r>
          </a:p>
        </p:txBody>
      </p:sp>
      <p:sp>
        <p:nvSpPr>
          <p:cNvPr id="3" name="Shape 3"/>
          <p:cNvSpPr txBox="1"/>
          <p:nvPr>
            <p:ph type="body" idx="1" hasCustomPrompt="1"/>
          </p:nvPr>
        </p:nvSpPr>
        <p:spPr>
          <a:xfrm>
            <a:off x="2082800" y="3495675"/>
            <a:ext cx="20205700" cy="16145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r>
              <a:t>Präsentationsuntertitel</a:t>
            </a:r>
          </a:p>
          <a:p>
            <a:pPr lvl="1"/>
            <a:r>
              <a:t/>
            </a:r>
          </a:p>
          <a:p>
            <a:pPr lvl="2"/>
            <a:r>
              <a:t/>
            </a:r>
          </a:p>
          <a:p>
            <a:pPr lvl="3"/>
            <a:r>
              <a:t/>
            </a:r>
          </a:p>
          <a:p>
            <a:pPr lvl="4"/>
            <a:r>
              <a:t/>
            </a:r>
          </a:p>
        </p:txBody>
      </p:sp>
      <p:sp>
        <p:nvSpPr>
          <p:cNvPr id="4" name="Shape 4"/>
          <p:cNvSpPr/>
          <p:nvPr/>
        </p:nvSpPr>
        <p:spPr>
          <a:xfrm flipV="1">
            <a:off x="766879" y="12048066"/>
            <a:ext cx="22850240" cy="12701"/>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5" name="Shape 5"/>
          <p:cNvSpPr/>
          <p:nvPr/>
        </p:nvSpPr>
        <p:spPr>
          <a:xfrm>
            <a:off x="766879" y="952500"/>
            <a:ext cx="22850242" cy="0"/>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6" name="Shape 6"/>
          <p:cNvSpPr/>
          <p:nvPr/>
        </p:nvSpPr>
        <p:spPr>
          <a:xfrm flipV="1">
            <a:off x="6527799" y="12034558"/>
            <a:ext cx="1" cy="1114983"/>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7" name="Shape 7"/>
          <p:cNvSpPr/>
          <p:nvPr/>
        </p:nvSpPr>
        <p:spPr>
          <a:xfrm flipV="1">
            <a:off x="17856201" y="12034558"/>
            <a:ext cx="1" cy="1114983"/>
          </a:xfrm>
          <a:prstGeom prst="line">
            <a:avLst/>
          </a:prstGeom>
          <a:ln w="76200">
            <a:solidFill>
              <a:srgbClr val="FABB00"/>
            </a:solidFill>
            <a:miter lim="400000"/>
          </a:ln>
        </p:spPr>
        <p:txBody>
          <a:bodyPr lIns="50800" tIns="50800" rIns="50800" bIns="50800" anchor="ctr"/>
          <a:lstStyle/>
          <a:p>
            <a:pPr defTabSz="825500">
              <a:defRPr spc="0" sz="3200">
                <a:solidFill>
                  <a:srgbClr val="000000"/>
                </a:solidFill>
              </a:defRPr>
            </a:pPr>
          </a:p>
        </p:txBody>
      </p:sp>
      <p:sp>
        <p:nvSpPr>
          <p:cNvPr id="8" name="Shape 8"/>
          <p:cNvSpPr txBox="1"/>
          <p:nvPr>
            <p:ph type="sldNum" sz="quarter" idx="2"/>
          </p:nvPr>
        </p:nvSpPr>
        <p:spPr>
          <a:xfrm>
            <a:off x="11977624" y="12875006"/>
            <a:ext cx="438405" cy="482601"/>
          </a:xfrm>
          <a:prstGeom prst="rect">
            <a:avLst/>
          </a:prstGeom>
          <a:ln w="12700">
            <a:miter lim="400000"/>
          </a:ln>
        </p:spPr>
        <p:txBody>
          <a:bodyPr wrap="none" lIns="50800" tIns="50800" rIns="50800" bIns="50800" anchor="b">
            <a:spAutoFit/>
          </a:bodyPr>
          <a:lstStyle>
            <a:lvl1pPr defTabSz="584200">
              <a:defRPr spc="0">
                <a:solidFill>
                  <a:srgbClr val="FFFFFF"/>
                </a:solidFill>
                <a:latin typeface="+mn-lt"/>
                <a:ea typeface="+mn-ea"/>
                <a:cs typeface="+mn-cs"/>
                <a:sym typeface="Avenir Next Regular"/>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1pPr>
      <a:lvl2pPr marL="0" marR="0" indent="4572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2pPr>
      <a:lvl3pPr marL="0" marR="0" indent="9144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3pPr>
      <a:lvl4pPr marL="0" marR="0" indent="13716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4pPr>
      <a:lvl5pPr marL="0" marR="0" indent="18288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5pPr>
      <a:lvl6pPr marL="0" marR="0" indent="22860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6pPr>
      <a:lvl7pPr marL="0" marR="0" indent="27432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7pPr>
      <a:lvl8pPr marL="0" marR="0" indent="32004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8pPr>
      <a:lvl9pPr marL="0" marR="0" indent="3657600" algn="ctr" defTabSz="584200" rtl="0" latinLnBrk="0">
        <a:lnSpc>
          <a:spcPct val="90000"/>
        </a:lnSpc>
        <a:spcBef>
          <a:spcPts val="0"/>
        </a:spcBef>
        <a:spcAft>
          <a:spcPts val="0"/>
        </a:spcAft>
        <a:buClrTx/>
        <a:buSzTx/>
        <a:buFontTx/>
        <a:buNone/>
        <a:tabLst/>
        <a:defRPr b="1" baseline="0" cap="all" i="0" spc="330" strike="noStrike" sz="11000" u="none">
          <a:solidFill>
            <a:srgbClr val="FFFFFF"/>
          </a:solidFill>
          <a:uFillTx/>
          <a:latin typeface="+mn-lt"/>
          <a:ea typeface="+mn-ea"/>
          <a:cs typeface="+mn-cs"/>
          <a:sym typeface="Avenir Next Regular"/>
        </a:defRPr>
      </a:lvl9pPr>
    </p:titleStyle>
    <p:bodyStyle>
      <a:lvl1pPr marL="0" marR="0" indent="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1pPr>
      <a:lvl2pPr marL="0" marR="0" indent="4572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2pPr>
      <a:lvl3pPr marL="0" marR="0" indent="9144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3pPr>
      <a:lvl4pPr marL="0" marR="0" indent="13716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4pPr>
      <a:lvl5pPr marL="0" marR="0" indent="18288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5pPr>
      <a:lvl6pPr marL="0" marR="0" indent="22860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6pPr>
      <a:lvl7pPr marL="0" marR="0" indent="27432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7pPr>
      <a:lvl8pPr marL="0" marR="0" indent="32004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8pPr>
      <a:lvl9pPr marL="0" marR="0" indent="3657600" algn="ctr" defTabSz="584200" latinLnBrk="0">
        <a:lnSpc>
          <a:spcPct val="120000"/>
        </a:lnSpc>
        <a:spcBef>
          <a:spcPts val="0"/>
        </a:spcBef>
        <a:spcAft>
          <a:spcPts val="0"/>
        </a:spcAft>
        <a:buClrTx/>
        <a:buSzTx/>
        <a:buFontTx/>
        <a:buNone/>
        <a:tabLst/>
        <a:defRPr b="1" baseline="0" cap="none" i="0" spc="107" strike="noStrike" sz="3600" u="none">
          <a:solidFill>
            <a:srgbClr val="FABB00"/>
          </a:solidFill>
          <a:uFillTx/>
          <a:latin typeface="+mn-lt"/>
          <a:ea typeface="+mn-ea"/>
          <a:cs typeface="+mn-cs"/>
          <a:sym typeface="Avenir Next Regular"/>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1pPr>
      <a:lvl2pPr marL="0" marR="0" indent="4572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2pPr>
      <a:lvl3pPr marL="0" marR="0" indent="9144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2200" u="none">
          <a:solidFill>
            <a:schemeClr val="tx1"/>
          </a:solidFill>
          <a:uFillTx/>
          <a:latin typeface="+mn-lt"/>
          <a:ea typeface="+mn-ea"/>
          <a:cs typeface="+mn-cs"/>
          <a:sym typeface="Avenir Next Regular"/>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 Id="rId3" Type="http://schemas.openxmlformats.org/officeDocument/2006/relationships/image" Target="../media/image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hyperlink" Target="https://www.schulministerium.nrw.de/themen/recht/schulgesundheitsrecht/infektionsschutz/impulse-fuer-das-lernen-auf-distanz" TargetMode="External"/></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edu4.one/wp-content/uploads/Reflexionsbogen-Schulschliessung.pdf" TargetMode="Externa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 Id="rId3" Type="http://schemas.openxmlformats.org/officeDocument/2006/relationships/image" Target="../media/image7.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 Id="rId3" Type="http://schemas.openxmlformats.org/officeDocument/2006/relationships/hyperlink" Target="https://brosch%C3%BCren.nrw/fileadmin/Handreichung_zur_lernfoerderlichen_Verknuepfung/pdf/Ist-Stand-der-Schule.pdf" TargetMode="Externa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image" Target="../media/image1.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youtu.be/adSynkHLM8A" TargetMode="External"/><Relationship Id="rId4" Type="http://schemas.openxmlformats.org/officeDocument/2006/relationships/hyperlink" Target="http://edu4.one/?course=iserv-tutorial-videokonferenz-modul" TargetMode="External"/><Relationship Id="rId5" Type="http://schemas.openxmlformats.org/officeDocument/2006/relationships/hyperlink" Target="https://youtu.be/cUJ6DhCaTHc" TargetMode="External"/><Relationship Id="rId6" Type="http://schemas.openxmlformats.org/officeDocument/2006/relationships/hyperlink" Target="https://youtu.be/ain7ICdn9wM" TargetMode="External"/><Relationship Id="rId7" Type="http://schemas.openxmlformats.org/officeDocument/2006/relationships/hyperlink" Target="https://www.schulministerium.nrw.de/themen/schulsystem/angepasster-schulbetrieb-corona-zeiten" TargetMode="External"/></Relationships>

</file>

<file path=ppt/slides/_rels/slide23.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9.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brosch%C3%BCren.nrw/fileadmin/Handreichung_zur_lernfoerderlichen_Verknuepfung/pdf/Ist-Stand-der-Schule.pdf" TargetMode="External"/><Relationship Id="rId4" Type="http://schemas.openxmlformats.org/officeDocument/2006/relationships/hyperlink" Target="https://brosch%C3%BCren.nrw/distanzunterricht/home/#!/sonderpaedagogische-unterstuetzung" TargetMode="External"/></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xn--broschren-v9a.nrw/distanzunterricht/home/#!/beratung-und-feedback" TargetMode="External"/></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xn--broschren-v9a.nrw/distanzunterricht/home/#!/beratung-und-feedback" TargetMode="Externa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omments" Target="../comments/comment1.xml"/><Relationship Id="rId3" Type="http://schemas.openxmlformats.org/officeDocument/2006/relationships/image" Target="../media/image1.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xn--broschren-v9a.nrw/distanzunterricht/home/#!/frageboegen" TargetMode="External"/><Relationship Id="rId4" Type="http://schemas.openxmlformats.org/officeDocument/2006/relationships/hyperlink" Target="https://youtu.be/V8T0f8lG-mM" TargetMode="External"/></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2.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4.jpeg"/><Relationship Id="rId4" Type="http://schemas.openxmlformats.org/officeDocument/2006/relationships/image" Target="../media/image5.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9.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hyperlink" Target="https://xn--broschren-v9a.nrw/fileadmin/Handreichung_zur_lernfoerderlichen_Verknuepfung/pdf/Handreichung-Distanzunterricht.pdf" TargetMode="External"/></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hyperlink" Target="https://xn--broschren-v9a.nrw/distanzunterricht/home/#!/leistungsueberpruefung-und-leistungsbewertung" TargetMode="External"/></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2.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hyperlink" Target="https://brosch%C3%BCren.nrw/distanzunterricht/home/#!/organisatorische-aspekte" TargetMode="External"/></Relationships>

</file>

<file path=ppt/slides/_rels/slide5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 Id="rId3" Type="http://schemas.openxmlformats.org/officeDocument/2006/relationships/hyperlink" Target="https://xn--broschren-v9a.nrw/distanzunterricht/home/#!/rahmenbedingungen-der-kommunikation" TargetMode="External"/><Relationship Id="rId4" Type="http://schemas.openxmlformats.org/officeDocument/2006/relationships/hyperlink" Target="https://datenschutz-schule.info/2020/05/03/teilnahme-am-unterricht-ueber-video-geht-das/" TargetMode="Externa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 Id="rId3" Type="http://schemas.openxmlformats.org/officeDocument/2006/relationships/image" Target="../media/image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hyperlink" Target="https://www.e-teaching.org/lehrszenarien/blended_learning" TargetMode="External"/><Relationship Id="rId4" Type="http://schemas.openxmlformats.org/officeDocument/2006/relationships/hyperlink" Target="https://hochschulforumdigitalisierung.de/de/blog/blended-learning-praxis" TargetMode="Externa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Shape 180"/>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Lernen auf Distanz</a:t>
            </a:r>
          </a:p>
        </p:txBody>
      </p:sp>
      <p:sp>
        <p:nvSpPr>
          <p:cNvPr id="181" name="Shape 181"/>
          <p:cNvSpPr txBox="1"/>
          <p:nvPr>
            <p:ph type="body" idx="22"/>
          </p:nvPr>
        </p:nvSpPr>
        <p:spPr>
          <a:xfrm>
            <a:off x="1092200" y="12821918"/>
            <a:ext cx="4965700" cy="467107"/>
          </a:xfrm>
          <a:prstGeom prst="rect">
            <a:avLst/>
          </a:prstGeom>
          <a:extLst>
            <a:ext uri="{C572A759-6A51-4108-AA02-DFA0A04FC94B}">
              <ma14:wrappingTextBoxFlag xmlns:ma14="http://schemas.microsoft.com/office/mac/drawingml/2011/main" val="1"/>
            </a:ext>
          </a:extLst>
        </p:spPr>
        <p:txBody>
          <a:bodyPr/>
          <a:lstStyle>
            <a:lvl1pPr defTabSz="525779">
              <a:defRPr spc="79" sz="1979"/>
            </a:lvl1pPr>
          </a:lstStyle>
          <a:p>
            <a:pPr/>
            <a:r>
              <a:t>Pascal-Gymnasium Grevenbroich</a:t>
            </a:r>
          </a:p>
        </p:txBody>
      </p:sp>
      <p:sp>
        <p:nvSpPr>
          <p:cNvPr id="182" name="Shape 182"/>
          <p:cNvSpPr txBox="1"/>
          <p:nvPr>
            <p:ph type="body" idx="23"/>
          </p:nvPr>
        </p:nvSpPr>
        <p:spPr>
          <a:prstGeom prst="rect">
            <a:avLst/>
          </a:prstGeom>
          <a:extLst>
            <a:ext uri="{C572A759-6A51-4108-AA02-DFA0A04FC94B}">
              <ma14:wrappingTextBoxFlag xmlns:ma14="http://schemas.microsoft.com/office/mac/drawingml/2011/main" val="1"/>
            </a:ext>
          </a:extLst>
        </p:spPr>
        <p:txBody>
          <a:bodyPr/>
          <a:lstStyle/>
          <a:p>
            <a:pPr/>
            <a:r>
              <a:t>Kuhlen, Kreth-Böttner, Kern</a:t>
            </a:r>
          </a:p>
        </p:txBody>
      </p:sp>
      <p:sp>
        <p:nvSpPr>
          <p:cNvPr id="183" name="Shape 183"/>
          <p:cNvSpPr txBox="1"/>
          <p:nvPr>
            <p:ph type="ctrTitle"/>
          </p:nvPr>
        </p:nvSpPr>
        <p:spPr>
          <a:xfrm>
            <a:off x="2089150" y="1783775"/>
            <a:ext cx="20205700" cy="3759201"/>
          </a:xfrm>
          <a:prstGeom prst="rect">
            <a:avLst/>
          </a:prstGeom>
        </p:spPr>
        <p:txBody>
          <a:bodyPr/>
          <a:lstStyle/>
          <a:p>
            <a:pPr/>
            <a:r>
              <a:t>Konzept</a:t>
            </a:r>
          </a:p>
          <a:p>
            <a:pPr/>
            <a:r>
              <a:t>Lernen auf Distanz</a:t>
            </a:r>
          </a:p>
        </p:txBody>
      </p:sp>
      <p:pic>
        <p:nvPicPr>
          <p:cNvPr id="184" name="IServ_Logo-Rahmen.png"/>
          <p:cNvPicPr>
            <a:picLocks noChangeAspect="1"/>
          </p:cNvPicPr>
          <p:nvPr/>
        </p:nvPicPr>
        <p:blipFill>
          <a:blip r:embed="rId2">
            <a:extLst/>
          </a:blip>
          <a:stretch>
            <a:fillRect/>
          </a:stretch>
        </p:blipFill>
        <p:spPr>
          <a:xfrm>
            <a:off x="8310664" y="7223362"/>
            <a:ext cx="7754836" cy="2479439"/>
          </a:xfrm>
          <a:prstGeom prst="rect">
            <a:avLst/>
          </a:prstGeom>
          <a:ln w="12700">
            <a:miter lim="400000"/>
          </a:ln>
        </p:spPr>
      </p:pic>
      <p:sp>
        <p:nvSpPr>
          <p:cNvPr id="185" name="Shape 185"/>
          <p:cNvSpPr txBox="1"/>
          <p:nvPr/>
        </p:nvSpPr>
        <p:spPr>
          <a:xfrm>
            <a:off x="2095500" y="9702800"/>
            <a:ext cx="20205700" cy="2032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defTabSz="584200">
              <a:lnSpc>
                <a:spcPct val="90000"/>
              </a:lnSpc>
              <a:defRPr b="1" cap="all" spc="297" sz="9900">
                <a:solidFill>
                  <a:srgbClr val="FFFFFF"/>
                </a:solidFill>
                <a:latin typeface="+mn-lt"/>
                <a:ea typeface="+mn-ea"/>
                <a:cs typeface="+mn-cs"/>
                <a:sym typeface="Avenir Next Regular"/>
              </a:defRPr>
            </a:lvl1pPr>
          </a:lstStyle>
          <a:p>
            <a:pPr/>
            <a:r>
              <a:t>Plattform</a:t>
            </a:r>
          </a:p>
        </p:txBody>
      </p:sp>
      <p:sp>
        <p:nvSpPr>
          <p:cNvPr id="186" name="Shape 186"/>
          <p:cNvSpPr txBox="1"/>
          <p:nvPr>
            <p:ph type="subTitle" sz="quarter" idx="1"/>
          </p:nvPr>
        </p:nvSpPr>
        <p:spPr>
          <a:xfrm>
            <a:off x="2088436" y="5848270"/>
            <a:ext cx="20207128" cy="1244601"/>
          </a:xfrm>
          <a:prstGeom prst="rect">
            <a:avLst/>
          </a:prstGeom>
        </p:spPr>
        <p:txBody>
          <a:bodyPr anchor="ctr"/>
          <a:lstStyle>
            <a:lvl1pPr>
              <a:defRPr spc="180" sz="6000"/>
            </a:lvl1pPr>
          </a:lstStyle>
          <a:p>
            <a:pPr/>
            <a:r>
              <a:t>UMGESETZT MIT DER</a:t>
            </a:r>
          </a:p>
        </p:txBody>
      </p:sp>
      <p:pic>
        <p:nvPicPr>
          <p:cNvPr id="187" name="by-nc-sa.eu.png"/>
          <p:cNvPicPr>
            <a:picLocks noChangeAspect="1"/>
          </p:cNvPicPr>
          <p:nvPr/>
        </p:nvPicPr>
        <p:blipFill>
          <a:blip r:embed="rId3">
            <a:extLst/>
          </a:blip>
          <a:stretch>
            <a:fillRect/>
          </a:stretch>
        </p:blipFill>
        <p:spPr>
          <a:xfrm>
            <a:off x="19786600" y="12357100"/>
            <a:ext cx="2667000" cy="93312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31" name="Shape 231"/>
          <p:cNvSpPr txBox="1"/>
          <p:nvPr>
            <p:ph type="body" idx="1"/>
          </p:nvPr>
        </p:nvSpPr>
        <p:spPr>
          <a:xfrm>
            <a:off x="796348" y="2919861"/>
            <a:ext cx="22791304" cy="9216493"/>
          </a:xfrm>
          <a:prstGeom prst="rect">
            <a:avLst/>
          </a:prstGeom>
        </p:spPr>
        <p:txBody>
          <a:bodyPr numCol="1" spcCol="38100"/>
          <a:lstStyle/>
          <a:p>
            <a:pPr marL="634999" indent="-634999">
              <a:lnSpc>
                <a:spcPct val="110000"/>
              </a:lnSpc>
              <a:spcBef>
                <a:spcPts val="0"/>
              </a:spcBef>
              <a:buBlip>
                <a:blip r:embed="rId2"/>
              </a:buBlip>
              <a:defRPr b="0" spc="42" sz="4200"/>
            </a:pPr>
            <a:r>
              <a:t>Unterricht sollte so organisiert sein, dass mit möglichst wenig Änderungen sowohl Präsenz- als auch Distanzunterricht umsetzbar sind.</a:t>
            </a:r>
          </a:p>
          <a:p>
            <a:pPr marL="634999" indent="-634999">
              <a:lnSpc>
                <a:spcPct val="110000"/>
              </a:lnSpc>
              <a:spcBef>
                <a:spcPts val="0"/>
              </a:spcBef>
              <a:buBlip>
                <a:blip r:embed="rId2"/>
              </a:buBlip>
              <a:defRPr b="0" spc="42" sz="4200"/>
            </a:pPr>
            <a:r>
              <a:t>Der Unterricht wird von Anfang an </a:t>
            </a:r>
            <a:r>
              <a:rPr b="1"/>
              <a:t>zweigleisig</a:t>
            </a:r>
            <a:r>
              <a:t> strukturiert und transparent angelegt:</a:t>
            </a:r>
          </a:p>
          <a:p>
            <a:pPr lvl="2">
              <a:lnSpc>
                <a:spcPct val="110000"/>
              </a:lnSpc>
              <a:spcBef>
                <a:spcPts val="0"/>
              </a:spcBef>
              <a:buBlip>
                <a:blip r:embed="rId2"/>
              </a:buBlip>
              <a:defRPr b="0" spc="42" sz="4200"/>
            </a:pPr>
            <a:r>
              <a:t>Parallel zum Präsenzunterricht werden kontinuierlich Lernzyklen bei IServ eingestellt und die Abgabe von Aufgaben wird digital eingefordert (</a:t>
            </a:r>
            <a:r>
              <a:rPr b="1"/>
              <a:t>Schaffung von routinierten Arbeitsabläufen</a:t>
            </a:r>
            <a:r>
              <a:t>).</a:t>
            </a:r>
          </a:p>
          <a:p>
            <a:pPr lvl="2">
              <a:lnSpc>
                <a:spcPct val="110000"/>
              </a:lnSpc>
              <a:spcBef>
                <a:spcPts val="0"/>
              </a:spcBef>
              <a:buBlip>
                <a:blip r:embed="rId2"/>
              </a:buBlip>
              <a:defRPr b="0" spc="42" sz="4200"/>
            </a:pPr>
            <a:r>
              <a:rPr b="1"/>
              <a:t>IServ-Übungseinheiten</a:t>
            </a:r>
            <a:r>
              <a:t> und  Basiswissen zu Dateimanagement /-formaten werden fortdauernd in den Präsenzunterricht integriert.</a:t>
            </a:r>
          </a:p>
        </p:txBody>
      </p:sp>
      <p:sp>
        <p:nvSpPr>
          <p:cNvPr id="232" name="Shape 232"/>
          <p:cNvSpPr txBox="1"/>
          <p:nvPr/>
        </p:nvSpPr>
        <p:spPr>
          <a:xfrm>
            <a:off x="796347" y="1347487"/>
            <a:ext cx="22791305" cy="1143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584200">
              <a:lnSpc>
                <a:spcPct val="90000"/>
              </a:lnSpc>
              <a:defRPr b="1" cap="all" spc="180" sz="6000">
                <a:solidFill>
                  <a:srgbClr val="2E4B7C"/>
                </a:solidFill>
                <a:latin typeface="+mn-lt"/>
                <a:ea typeface="+mn-ea"/>
                <a:cs typeface="+mn-cs"/>
                <a:sym typeface="Avenir Next Regular"/>
              </a:defRPr>
            </a:lvl1pPr>
          </a:lstStyle>
          <a:p>
            <a:pPr/>
            <a:r>
              <a:t>Ziel des konzepts </a:t>
            </a:r>
          </a:p>
        </p:txBody>
      </p:sp>
      <p:sp>
        <p:nvSpPr>
          <p:cNvPr id="233" name="Shape 233"/>
          <p:cNvSpPr txBox="1"/>
          <p:nvPr/>
        </p:nvSpPr>
        <p:spPr>
          <a:xfrm>
            <a:off x="760529" y="9712652"/>
            <a:ext cx="22862942" cy="3355007"/>
          </a:xfrm>
          <a:prstGeom prst="rect">
            <a:avLst/>
          </a:prstGeom>
          <a:solidFill>
            <a:srgbClr val="FABB00"/>
          </a:solidFill>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p>
            <a:pPr defTabSz="584200">
              <a:lnSpc>
                <a:spcPct val="90000"/>
              </a:lnSpc>
              <a:defRPr cap="all" spc="180" sz="6000">
                <a:solidFill>
                  <a:srgbClr val="2E4B7C"/>
                </a:solidFill>
                <a:latin typeface="SignPainter-HouseScript Semibold"/>
                <a:ea typeface="SignPainter-HouseScript Semibold"/>
                <a:cs typeface="SignPainter-HouseScript Semibold"/>
                <a:sym typeface="SignPainter-HouseScript Semibold"/>
              </a:defRPr>
            </a:pPr>
            <a:r>
              <a:t>Empfehlung </a:t>
            </a:r>
          </a:p>
          <a:p>
            <a:pPr defTabSz="584200">
              <a:lnSpc>
                <a:spcPct val="90000"/>
              </a:lnSpc>
              <a:defRPr cap="all" spc="180" sz="6000">
                <a:solidFill>
                  <a:srgbClr val="2E4B7C"/>
                </a:solidFill>
                <a:latin typeface="SignPainter-HouseScript Semibold"/>
                <a:ea typeface="SignPainter-HouseScript Semibold"/>
                <a:cs typeface="SignPainter-HouseScript Semibold"/>
                <a:sym typeface="SignPainter-HouseScript Semibold"/>
              </a:defRPr>
            </a:pPr>
          </a:p>
          <a:p>
            <a:pPr defTabSz="584200">
              <a:lnSpc>
                <a:spcPct val="90000"/>
              </a:lnSpc>
              <a:defRPr b="1" cap="all" spc="180" sz="6000">
                <a:solidFill>
                  <a:srgbClr val="2E4B7C"/>
                </a:solidFill>
                <a:latin typeface="+mn-lt"/>
                <a:ea typeface="+mn-ea"/>
                <a:cs typeface="+mn-cs"/>
                <a:sym typeface="Avenir Next Regular"/>
              </a:defRPr>
            </a:pPr>
            <a:r>
              <a:t>Distanzlernen = Unterricht zweigleisig anlegen! </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5"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236" name="Shape 236"/>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37" name="Shape 237"/>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38" name="Shape 238"/>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39" name="Shape 239"/>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40" name="Shape 240"/>
          <p:cNvSpPr txBox="1"/>
          <p:nvPr>
            <p:ph type="title"/>
          </p:nvPr>
        </p:nvSpPr>
        <p:spPr>
          <a:prstGeom prst="rect">
            <a:avLst/>
          </a:prstGeom>
        </p:spPr>
        <p:txBody>
          <a:bodyPr/>
          <a:lstStyle>
            <a:lvl1pPr>
              <a:defRPr spc="285" sz="9500"/>
            </a:lvl1pPr>
          </a:lstStyle>
          <a:p>
            <a:pPr/>
            <a:r>
              <a:t>Struktur des Konzepts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42" name="Shape 242"/>
          <p:cNvSpPr txBox="1"/>
          <p:nvPr>
            <p:ph type="title"/>
          </p:nvPr>
        </p:nvSpPr>
        <p:spPr>
          <a:xfrm>
            <a:off x="871690" y="1246501"/>
            <a:ext cx="22640621" cy="1130301"/>
          </a:xfrm>
          <a:prstGeom prst="rect">
            <a:avLst/>
          </a:prstGeom>
        </p:spPr>
        <p:txBody>
          <a:bodyPr/>
          <a:lstStyle>
            <a:lvl1pPr defTabSz="578358">
              <a:defRPr spc="178" sz="5940"/>
            </a:lvl1pPr>
          </a:lstStyle>
          <a:p>
            <a:pPr/>
            <a:r>
              <a:t>Struktur des Konzepts</a:t>
            </a:r>
          </a:p>
        </p:txBody>
      </p:sp>
      <p:pic>
        <p:nvPicPr>
          <p:cNvPr id="243" name="Konzept-Distanzlernen.png"/>
          <p:cNvPicPr>
            <a:picLocks noChangeAspect="1"/>
          </p:cNvPicPr>
          <p:nvPr/>
        </p:nvPicPr>
        <p:blipFill>
          <a:blip r:embed="rId2">
            <a:extLst/>
          </a:blip>
          <a:stretch>
            <a:fillRect/>
          </a:stretch>
        </p:blipFill>
        <p:spPr>
          <a:xfrm>
            <a:off x="11631664" y="2510823"/>
            <a:ext cx="11985611" cy="9579578"/>
          </a:xfrm>
          <a:prstGeom prst="rect">
            <a:avLst/>
          </a:prstGeom>
          <a:ln w="12700">
            <a:miter lim="400000"/>
          </a:ln>
        </p:spPr>
      </p:pic>
      <p:sp>
        <p:nvSpPr>
          <p:cNvPr id="244" name="Shape 244"/>
          <p:cNvSpPr txBox="1"/>
          <p:nvPr>
            <p:ph type="body" sz="half" idx="1"/>
          </p:nvPr>
        </p:nvSpPr>
        <p:spPr>
          <a:xfrm>
            <a:off x="871690" y="2519267"/>
            <a:ext cx="10439401" cy="11112501"/>
          </a:xfrm>
          <a:prstGeom prst="rect">
            <a:avLst/>
          </a:prstGeom>
        </p:spPr>
        <p:txBody>
          <a:bodyPr>
            <a:noAutofit/>
          </a:bodyPr>
          <a:lstStyle/>
          <a:p>
            <a:pPr marL="599722" indent="-599722" algn="just">
              <a:lnSpc>
                <a:spcPct val="110000"/>
              </a:lnSpc>
              <a:buBlip>
                <a:blip r:embed="rId3"/>
              </a:buBlip>
              <a:defRPr b="0" spc="34" sz="3400"/>
            </a:pPr>
            <a:r>
              <a:t>Das Konzept zum Lernen auf Distanz versucht die derzeit denkbaren Szenarien bestmöglich abzudecken.</a:t>
            </a:r>
          </a:p>
          <a:p>
            <a:pPr marL="599722" indent="-599722" algn="just">
              <a:lnSpc>
                <a:spcPct val="110000"/>
              </a:lnSpc>
              <a:buBlip>
                <a:blip r:embed="rId3"/>
              </a:buBlip>
              <a:defRPr b="0" spc="34" sz="3400"/>
            </a:pPr>
            <a:r>
              <a:t>Der problemlose Übergang zwischen den Szenarien wird durch die konsequent zwei-gleisige Struktur des Unterrichts ermöglicht.</a:t>
            </a:r>
          </a:p>
          <a:p>
            <a:pPr marL="599722" indent="-599722" algn="just">
              <a:lnSpc>
                <a:spcPct val="110000"/>
              </a:lnSpc>
              <a:buBlip>
                <a:blip r:embed="rId3"/>
              </a:buBlip>
              <a:defRPr b="0" spc="34" sz="3400"/>
            </a:pPr>
            <a:r>
              <a:t>Ein besonderes Augenmerk sollte auf Szenario A gelegt werden, da es die Voraussetzung zum Gelingen der weiteren Szenarien darstellt. </a:t>
            </a:r>
          </a:p>
          <a:p>
            <a:pPr marL="599722" indent="-599722" algn="just">
              <a:lnSpc>
                <a:spcPct val="110000"/>
              </a:lnSpc>
              <a:buBlip>
                <a:blip r:embed="rId3"/>
              </a:buBlip>
              <a:defRPr b="0" spc="34" sz="3400"/>
            </a:pPr>
            <a:r>
              <a:t>Der Hybridunterricht wird, unserer Meinung nach, trotz seiner besonderen organisatorischen Herausforderungen das häufigste Szenario darstellen.</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hape 246"/>
          <p:cNvSpPr txBox="1"/>
          <p:nvPr>
            <p:ph type="body" idx="1"/>
          </p:nvPr>
        </p:nvSpPr>
        <p:spPr>
          <a:xfrm>
            <a:off x="2082800" y="1608563"/>
            <a:ext cx="20205700" cy="10121314"/>
          </a:xfrm>
          <a:prstGeom prst="rect">
            <a:avLst/>
          </a:prstGeom>
        </p:spPr>
        <p:txBody>
          <a:bodyPr/>
          <a:lstStyle/>
          <a:p>
            <a:pPr>
              <a:defRPr spc="285" sz="9500"/>
            </a:pPr>
            <a:r>
              <a:t>Distanzlernen</a:t>
            </a:r>
          </a:p>
          <a:p>
            <a:pPr>
              <a:defRPr spc="285" sz="9500"/>
            </a:pPr>
            <a:r>
              <a:t>braucht</a:t>
            </a:r>
          </a:p>
          <a:p>
            <a:pPr>
              <a:defRPr spc="285" sz="9500"/>
            </a:pPr>
          </a:p>
          <a:p>
            <a:pPr>
              <a:defRPr spc="285" sz="9500"/>
            </a:pPr>
            <a:r>
              <a:t>zweigleisigen Unterricht</a:t>
            </a:r>
          </a:p>
          <a:p>
            <a:pPr>
              <a:defRPr spc="285" sz="9500"/>
            </a:pPr>
          </a:p>
          <a:p>
            <a:pPr>
              <a:defRPr spc="285" sz="9500"/>
            </a:pPr>
            <a:r>
              <a:t>mit digitalen Lernzyklen! </a:t>
            </a:r>
          </a:p>
        </p:txBody>
      </p:sp>
      <p:sp>
        <p:nvSpPr>
          <p:cNvPr id="247" name="Shape 247"/>
          <p:cNvSpPr/>
          <p:nvPr/>
        </p:nvSpPr>
        <p:spPr>
          <a:xfrm>
            <a:off x="21805900" y="6197599"/>
            <a:ext cx="1952313" cy="1855212"/>
          </a:xfrm>
          <a:custGeom>
            <a:avLst/>
            <a:gdLst/>
            <a:ahLst/>
            <a:cxnLst>
              <a:cxn ang="0">
                <a:pos x="wd2" y="hd2"/>
              </a:cxn>
              <a:cxn ang="5400000">
                <a:pos x="wd2" y="hd2"/>
              </a:cxn>
              <a:cxn ang="10800000">
                <a:pos x="wd2" y="hd2"/>
              </a:cxn>
              <a:cxn ang="16200000">
                <a:pos x="wd2" y="hd2"/>
              </a:cxn>
            </a:cxnLst>
            <a:rect l="0" t="0" r="r" b="b"/>
            <a:pathLst>
              <a:path w="21452" h="20404" fill="norm" stroke="1" extrusionOk="0">
                <a:moveTo>
                  <a:pt x="19340" y="6"/>
                </a:moveTo>
                <a:cubicBezTo>
                  <a:pt x="18911" y="-308"/>
                  <a:pt x="8317" y="11620"/>
                  <a:pt x="6423" y="13985"/>
                </a:cubicBezTo>
                <a:cubicBezTo>
                  <a:pt x="6323" y="14108"/>
                  <a:pt x="6215" y="14226"/>
                  <a:pt x="6090" y="14370"/>
                </a:cubicBezTo>
                <a:cubicBezTo>
                  <a:pt x="5960" y="14216"/>
                  <a:pt x="5854" y="14096"/>
                  <a:pt x="5755" y="13971"/>
                </a:cubicBezTo>
                <a:cubicBezTo>
                  <a:pt x="4964" y="12967"/>
                  <a:pt x="4458" y="12167"/>
                  <a:pt x="3657" y="11171"/>
                </a:cubicBezTo>
                <a:cubicBezTo>
                  <a:pt x="3337" y="10773"/>
                  <a:pt x="2972" y="10410"/>
                  <a:pt x="2634" y="10026"/>
                </a:cubicBezTo>
                <a:cubicBezTo>
                  <a:pt x="2472" y="9843"/>
                  <a:pt x="2283" y="9849"/>
                  <a:pt x="2071" y="9915"/>
                </a:cubicBezTo>
                <a:cubicBezTo>
                  <a:pt x="1856" y="9981"/>
                  <a:pt x="1574" y="9982"/>
                  <a:pt x="1303" y="10152"/>
                </a:cubicBezTo>
                <a:cubicBezTo>
                  <a:pt x="1209" y="10262"/>
                  <a:pt x="1332" y="10438"/>
                  <a:pt x="1349" y="10609"/>
                </a:cubicBezTo>
                <a:cubicBezTo>
                  <a:pt x="1369" y="10821"/>
                  <a:pt x="603" y="10792"/>
                  <a:pt x="203" y="11061"/>
                </a:cubicBezTo>
                <a:cubicBezTo>
                  <a:pt x="111" y="11123"/>
                  <a:pt x="286" y="11375"/>
                  <a:pt x="227" y="11440"/>
                </a:cubicBezTo>
                <a:cubicBezTo>
                  <a:pt x="51" y="11634"/>
                  <a:pt x="-61" y="11588"/>
                  <a:pt x="36" y="11826"/>
                </a:cubicBezTo>
                <a:cubicBezTo>
                  <a:pt x="896" y="13941"/>
                  <a:pt x="2182" y="15733"/>
                  <a:pt x="3218" y="17879"/>
                </a:cubicBezTo>
                <a:cubicBezTo>
                  <a:pt x="4865" y="21292"/>
                  <a:pt x="5178" y="19166"/>
                  <a:pt x="5654" y="19575"/>
                </a:cubicBezTo>
                <a:cubicBezTo>
                  <a:pt x="7119" y="20836"/>
                  <a:pt x="6474" y="21179"/>
                  <a:pt x="9921" y="16770"/>
                </a:cubicBezTo>
                <a:cubicBezTo>
                  <a:pt x="11378" y="14721"/>
                  <a:pt x="19009" y="5203"/>
                  <a:pt x="20710" y="3334"/>
                </a:cubicBezTo>
                <a:cubicBezTo>
                  <a:pt x="20919" y="3106"/>
                  <a:pt x="21118" y="2879"/>
                  <a:pt x="21258" y="2594"/>
                </a:cubicBezTo>
                <a:cubicBezTo>
                  <a:pt x="21526" y="2050"/>
                  <a:pt x="21539" y="2066"/>
                  <a:pt x="21150" y="1624"/>
                </a:cubicBezTo>
                <a:cubicBezTo>
                  <a:pt x="21006" y="1461"/>
                  <a:pt x="20856" y="1427"/>
                  <a:pt x="20646" y="1437"/>
                </a:cubicBezTo>
                <a:cubicBezTo>
                  <a:pt x="20244" y="1456"/>
                  <a:pt x="20044" y="1227"/>
                  <a:pt x="20086" y="860"/>
                </a:cubicBezTo>
                <a:cubicBezTo>
                  <a:pt x="20096" y="778"/>
                  <a:pt x="20075" y="672"/>
                  <a:pt x="20023" y="612"/>
                </a:cubicBezTo>
                <a:cubicBezTo>
                  <a:pt x="19903" y="469"/>
                  <a:pt x="19492" y="117"/>
                  <a:pt x="19340" y="6"/>
                </a:cubicBezTo>
                <a:close/>
              </a:path>
            </a:pathLst>
          </a:custGeom>
          <a:solidFill>
            <a:srgbClr val="FFFFFF"/>
          </a:solidFill>
          <a:ln w="12700">
            <a:miter lim="400000"/>
          </a:ln>
        </p:spPr>
        <p:txBody>
          <a:bodyPr lIns="50800" tIns="50800" rIns="50800" bIns="50800" anchor="ctr"/>
          <a:lstStyle/>
          <a:p>
            <a:pPr defTabSz="825500">
              <a:defRPr spc="0" sz="3200">
                <a:solidFill>
                  <a:srgbClr val="000000"/>
                </a:solidFill>
              </a:defRPr>
            </a:pPr>
          </a:p>
        </p:txBody>
      </p:sp>
      <p:sp>
        <p:nvSpPr>
          <p:cNvPr id="248" name="Shape 248"/>
          <p:cNvSpPr/>
          <p:nvPr/>
        </p:nvSpPr>
        <p:spPr>
          <a:xfrm>
            <a:off x="21805900" y="9067799"/>
            <a:ext cx="1952313" cy="1855212"/>
          </a:xfrm>
          <a:custGeom>
            <a:avLst/>
            <a:gdLst/>
            <a:ahLst/>
            <a:cxnLst>
              <a:cxn ang="0">
                <a:pos x="wd2" y="hd2"/>
              </a:cxn>
              <a:cxn ang="5400000">
                <a:pos x="wd2" y="hd2"/>
              </a:cxn>
              <a:cxn ang="10800000">
                <a:pos x="wd2" y="hd2"/>
              </a:cxn>
              <a:cxn ang="16200000">
                <a:pos x="wd2" y="hd2"/>
              </a:cxn>
            </a:cxnLst>
            <a:rect l="0" t="0" r="r" b="b"/>
            <a:pathLst>
              <a:path w="21452" h="20404" fill="norm" stroke="1" extrusionOk="0">
                <a:moveTo>
                  <a:pt x="19340" y="6"/>
                </a:moveTo>
                <a:cubicBezTo>
                  <a:pt x="18911" y="-308"/>
                  <a:pt x="8317" y="11620"/>
                  <a:pt x="6423" y="13985"/>
                </a:cubicBezTo>
                <a:cubicBezTo>
                  <a:pt x="6323" y="14108"/>
                  <a:pt x="6215" y="14226"/>
                  <a:pt x="6090" y="14370"/>
                </a:cubicBezTo>
                <a:cubicBezTo>
                  <a:pt x="5960" y="14216"/>
                  <a:pt x="5854" y="14096"/>
                  <a:pt x="5755" y="13971"/>
                </a:cubicBezTo>
                <a:cubicBezTo>
                  <a:pt x="4964" y="12967"/>
                  <a:pt x="4458" y="12167"/>
                  <a:pt x="3657" y="11171"/>
                </a:cubicBezTo>
                <a:cubicBezTo>
                  <a:pt x="3337" y="10773"/>
                  <a:pt x="2972" y="10410"/>
                  <a:pt x="2634" y="10026"/>
                </a:cubicBezTo>
                <a:cubicBezTo>
                  <a:pt x="2472" y="9843"/>
                  <a:pt x="2283" y="9849"/>
                  <a:pt x="2071" y="9915"/>
                </a:cubicBezTo>
                <a:cubicBezTo>
                  <a:pt x="1856" y="9981"/>
                  <a:pt x="1574" y="9982"/>
                  <a:pt x="1303" y="10152"/>
                </a:cubicBezTo>
                <a:cubicBezTo>
                  <a:pt x="1209" y="10262"/>
                  <a:pt x="1332" y="10438"/>
                  <a:pt x="1349" y="10609"/>
                </a:cubicBezTo>
                <a:cubicBezTo>
                  <a:pt x="1369" y="10821"/>
                  <a:pt x="603" y="10792"/>
                  <a:pt x="203" y="11061"/>
                </a:cubicBezTo>
                <a:cubicBezTo>
                  <a:pt x="111" y="11123"/>
                  <a:pt x="286" y="11375"/>
                  <a:pt x="227" y="11440"/>
                </a:cubicBezTo>
                <a:cubicBezTo>
                  <a:pt x="51" y="11634"/>
                  <a:pt x="-61" y="11588"/>
                  <a:pt x="36" y="11826"/>
                </a:cubicBezTo>
                <a:cubicBezTo>
                  <a:pt x="896" y="13941"/>
                  <a:pt x="2182" y="15733"/>
                  <a:pt x="3218" y="17879"/>
                </a:cubicBezTo>
                <a:cubicBezTo>
                  <a:pt x="4865" y="21292"/>
                  <a:pt x="5178" y="19166"/>
                  <a:pt x="5654" y="19575"/>
                </a:cubicBezTo>
                <a:cubicBezTo>
                  <a:pt x="7119" y="20836"/>
                  <a:pt x="6474" y="21179"/>
                  <a:pt x="9921" y="16770"/>
                </a:cubicBezTo>
                <a:cubicBezTo>
                  <a:pt x="11378" y="14721"/>
                  <a:pt x="19009" y="5203"/>
                  <a:pt x="20710" y="3334"/>
                </a:cubicBezTo>
                <a:cubicBezTo>
                  <a:pt x="20919" y="3106"/>
                  <a:pt x="21118" y="2879"/>
                  <a:pt x="21258" y="2594"/>
                </a:cubicBezTo>
                <a:cubicBezTo>
                  <a:pt x="21526" y="2050"/>
                  <a:pt x="21539" y="2066"/>
                  <a:pt x="21150" y="1624"/>
                </a:cubicBezTo>
                <a:cubicBezTo>
                  <a:pt x="21006" y="1461"/>
                  <a:pt x="20856" y="1427"/>
                  <a:pt x="20646" y="1437"/>
                </a:cubicBezTo>
                <a:cubicBezTo>
                  <a:pt x="20244" y="1456"/>
                  <a:pt x="20044" y="1227"/>
                  <a:pt x="20086" y="860"/>
                </a:cubicBezTo>
                <a:cubicBezTo>
                  <a:pt x="20096" y="778"/>
                  <a:pt x="20075" y="672"/>
                  <a:pt x="20023" y="612"/>
                </a:cubicBezTo>
                <a:cubicBezTo>
                  <a:pt x="19903" y="469"/>
                  <a:pt x="19492" y="117"/>
                  <a:pt x="19340" y="6"/>
                </a:cubicBezTo>
                <a:close/>
              </a:path>
            </a:pathLst>
          </a:custGeom>
          <a:solidFill>
            <a:srgbClr val="FFFFFF"/>
          </a:solidFill>
          <a:ln w="12700">
            <a:miter lim="400000"/>
          </a:ln>
        </p:spPr>
        <p:txBody>
          <a:bodyPr lIns="50800" tIns="50800" rIns="50800" bIns="50800" anchor="ctr"/>
          <a:lstStyle/>
          <a:p>
            <a:pPr defTabSz="825500">
              <a:defRPr spc="0" sz="3200">
                <a:solidFill>
                  <a:srgbClr val="000000"/>
                </a:solidFill>
              </a:defRPr>
            </a:pP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50" name="Shape 250"/>
          <p:cNvSpPr txBox="1"/>
          <p:nvPr>
            <p:ph type="title"/>
          </p:nvPr>
        </p:nvSpPr>
        <p:spPr>
          <a:xfrm>
            <a:off x="871690" y="1246501"/>
            <a:ext cx="22640621" cy="2058266"/>
          </a:xfrm>
          <a:prstGeom prst="rect">
            <a:avLst/>
          </a:prstGeom>
        </p:spPr>
        <p:txBody>
          <a:bodyPr/>
          <a:lstStyle>
            <a:lvl1pPr defTabSz="578358">
              <a:defRPr spc="178" sz="5940"/>
            </a:lvl1pPr>
          </a:lstStyle>
          <a:p>
            <a:pPr/>
            <a:r>
              <a:t>Empfehlungen des Bildungsministeriums NRW zum Lernen Auf Distanz*</a:t>
            </a:r>
          </a:p>
        </p:txBody>
      </p:sp>
      <p:sp>
        <p:nvSpPr>
          <p:cNvPr id="251" name="Shape 251"/>
          <p:cNvSpPr txBox="1"/>
          <p:nvPr>
            <p:ph type="body" sz="half" idx="1"/>
          </p:nvPr>
        </p:nvSpPr>
        <p:spPr>
          <a:xfrm>
            <a:off x="871690" y="3560667"/>
            <a:ext cx="22640620" cy="5714212"/>
          </a:xfrm>
          <a:prstGeom prst="rect">
            <a:avLst/>
          </a:prstGeom>
        </p:spPr>
        <p:txBody>
          <a:bodyPr numCol="2" spcCol="1132030">
            <a:noAutofit/>
          </a:bodyPr>
          <a:lstStyle/>
          <a:p>
            <a:pPr>
              <a:lnSpc>
                <a:spcPct val="110000"/>
              </a:lnSpc>
              <a:buBlip>
                <a:blip r:embed="rId2"/>
              </a:buBlip>
              <a:defRPr b="0"/>
            </a:pPr>
            <a:r>
              <a:t>So viel </a:t>
            </a:r>
            <a:r>
              <a:rPr b="1"/>
              <a:t>Empathie und Beziehungsarbeit</a:t>
            </a:r>
            <a:r>
              <a:t> wie möglich, so viele Tools und Apps wie nötig.</a:t>
            </a:r>
          </a:p>
          <a:p>
            <a:pPr>
              <a:lnSpc>
                <a:spcPct val="110000"/>
              </a:lnSpc>
              <a:buBlip>
                <a:blip r:embed="rId2"/>
              </a:buBlip>
              <a:defRPr b="0"/>
            </a:pPr>
            <a:r>
              <a:t>So viel </a:t>
            </a:r>
            <a:r>
              <a:rPr b="1"/>
              <a:t>Vertrauen und Freiheit</a:t>
            </a:r>
            <a:r>
              <a:t> wie möglich, so viel Kontrolle und Struktur wie nötig.</a:t>
            </a:r>
          </a:p>
          <a:p>
            <a:pPr>
              <a:lnSpc>
                <a:spcPct val="110000"/>
              </a:lnSpc>
              <a:buBlip>
                <a:blip r:embed="rId2"/>
              </a:buBlip>
              <a:defRPr b="0"/>
            </a:pPr>
            <a:r>
              <a:t>So viel </a:t>
            </a:r>
            <a:r>
              <a:rPr b="1"/>
              <a:t>einfache Technik </a:t>
            </a:r>
            <a:r>
              <a:t>wie möglich, so viel neue Technik wie nötig.</a:t>
            </a:r>
          </a:p>
          <a:p>
            <a:pPr>
              <a:lnSpc>
                <a:spcPct val="110000"/>
              </a:lnSpc>
              <a:buBlip>
                <a:blip r:embed="rId2"/>
              </a:buBlip>
              <a:defRPr b="0"/>
            </a:pPr>
            <a:r>
              <a:t>So viel </a:t>
            </a:r>
            <a:r>
              <a:rPr b="1"/>
              <a:t>asynchrone Kommunikation</a:t>
            </a:r>
            <a:r>
              <a:t> wie möglich, so viel synchrone wie nötig.</a:t>
            </a:r>
          </a:p>
          <a:p>
            <a:pPr>
              <a:lnSpc>
                <a:spcPct val="110000"/>
              </a:lnSpc>
              <a:buBlip>
                <a:blip r:embed="rId2"/>
              </a:buBlip>
              <a:defRPr b="0"/>
            </a:pPr>
            <a:r>
              <a:t>So viel </a:t>
            </a:r>
            <a:r>
              <a:rPr b="1"/>
              <a:t>offene Projektarbeit</a:t>
            </a:r>
            <a:r>
              <a:t> wie möglich, so viele kleinschrittige Übungen wie nötig.</a:t>
            </a:r>
          </a:p>
          <a:p>
            <a:pPr>
              <a:lnSpc>
                <a:spcPct val="110000"/>
              </a:lnSpc>
              <a:buBlip>
                <a:blip r:embed="rId2"/>
              </a:buBlip>
              <a:defRPr b="0"/>
            </a:pPr>
            <a:r>
              <a:t>So viel </a:t>
            </a:r>
            <a:r>
              <a:rPr b="1"/>
              <a:t>Peer-Feedback</a:t>
            </a:r>
            <a:r>
              <a:t> wie möglich, so viel Feedback von Lehrenden wie nötig.</a:t>
            </a:r>
          </a:p>
        </p:txBody>
      </p:sp>
      <p:sp>
        <p:nvSpPr>
          <p:cNvPr id="252" name="Shape 252"/>
          <p:cNvSpPr txBox="1"/>
          <p:nvPr/>
        </p:nvSpPr>
        <p:spPr>
          <a:xfrm>
            <a:off x="748151" y="12750800"/>
            <a:ext cx="1660931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spcBef>
                <a:spcPts val="4300"/>
              </a:spcBef>
              <a:defRPr b="1" spc="19" sz="2000">
                <a:solidFill>
                  <a:srgbClr val="2E4B7C"/>
                </a:solidFill>
                <a:latin typeface="+mn-lt"/>
                <a:ea typeface="+mn-ea"/>
                <a:cs typeface="+mn-cs"/>
                <a:sym typeface="Avenir Next Regular"/>
              </a:defRPr>
            </a:pPr>
            <a:r>
              <a:t>* </a:t>
            </a:r>
            <a:r>
              <a:rPr u="sng">
                <a:hlinkClick r:id="rId3" invalidUrl="" action="" tgtFrame="" tooltip="" history="1" highlightClick="0" endSnd="0"/>
              </a:rPr>
              <a:t>https://www.schulministerium.nrw.de/themen/recht/schulgesundheitsrecht/infektionsschutz/impulse-fuer-das-lernen-auf-distanz</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255" name="Shape 255"/>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56" name="Shape 256"/>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57" name="Shape 257"/>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58" name="Shape 258"/>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59" name="Shape 259"/>
          <p:cNvSpPr txBox="1"/>
          <p:nvPr>
            <p:ph type="title"/>
          </p:nvPr>
        </p:nvSpPr>
        <p:spPr>
          <a:prstGeom prst="rect">
            <a:avLst/>
          </a:prstGeom>
        </p:spPr>
        <p:txBody>
          <a:bodyPr/>
          <a:lstStyle>
            <a:lvl1pPr>
              <a:defRPr spc="285" sz="9500"/>
            </a:lvl1pPr>
          </a:lstStyle>
          <a:p>
            <a:pPr/>
            <a:r>
              <a:t>Regelunterricht auf distanz</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61" name="Shape 261"/>
          <p:cNvSpPr txBox="1"/>
          <p:nvPr>
            <p:ph type="body" idx="1"/>
          </p:nvPr>
        </p:nvSpPr>
        <p:spPr>
          <a:xfrm>
            <a:off x="820631" y="2535838"/>
            <a:ext cx="22992830" cy="9401381"/>
          </a:xfrm>
          <a:prstGeom prst="rect">
            <a:avLst/>
          </a:prstGeom>
        </p:spPr>
        <p:txBody>
          <a:bodyPr>
            <a:noAutofit/>
          </a:bodyPr>
          <a:lstStyle/>
          <a:p>
            <a:pPr>
              <a:lnSpc>
                <a:spcPct val="110000"/>
              </a:lnSpc>
              <a:spcBef>
                <a:spcPts val="0"/>
              </a:spcBef>
              <a:buBlip>
                <a:blip r:embed="rId2"/>
              </a:buBlip>
              <a:defRPr b="0"/>
            </a:pPr>
            <a:r>
              <a:t>Unterricht nach Stundenplan im Klassen-/Kursverband</a:t>
            </a:r>
          </a:p>
          <a:p>
            <a:pPr>
              <a:lnSpc>
                <a:spcPct val="110000"/>
              </a:lnSpc>
              <a:spcBef>
                <a:spcPts val="0"/>
              </a:spcBef>
              <a:buBlip>
                <a:blip r:embed="rId2"/>
              </a:buBlip>
              <a:defRPr b="0"/>
            </a:pPr>
            <a:r>
              <a:t>z.B. Hygienevorschriften und Vorort-Organisation: </a:t>
            </a:r>
          </a:p>
          <a:p>
            <a:pPr lvl="3">
              <a:lnSpc>
                <a:spcPct val="110000"/>
              </a:lnSpc>
              <a:spcBef>
                <a:spcPts val="0"/>
              </a:spcBef>
              <a:buBlip>
                <a:blip r:embed="rId2"/>
              </a:buBlip>
              <a:defRPr b="0"/>
            </a:pPr>
            <a:r>
              <a:t>Klassenraumprinzip</a:t>
            </a:r>
          </a:p>
          <a:p>
            <a:pPr lvl="2">
              <a:lnSpc>
                <a:spcPct val="110000"/>
              </a:lnSpc>
              <a:spcBef>
                <a:spcPts val="0"/>
              </a:spcBef>
              <a:buBlip>
                <a:blip r:embed="rId2"/>
              </a:buBlip>
              <a:defRPr b="0"/>
            </a:pPr>
            <a:r>
              <a:t>Separate Aufgänge</a:t>
            </a:r>
          </a:p>
          <a:p>
            <a:pPr lvl="2">
              <a:lnSpc>
                <a:spcPct val="110000"/>
              </a:lnSpc>
              <a:spcBef>
                <a:spcPts val="0"/>
              </a:spcBef>
              <a:buBlip>
                <a:blip r:embed="rId2"/>
              </a:buBlip>
              <a:defRPr b="0"/>
            </a:pPr>
            <a:r>
              <a:t>Separate Cafeteria-Zeiten </a:t>
            </a:r>
          </a:p>
          <a:p>
            <a:pPr lvl="2">
              <a:lnSpc>
                <a:spcPct val="110000"/>
              </a:lnSpc>
              <a:spcBef>
                <a:spcPts val="0"/>
              </a:spcBef>
              <a:buBlip>
                <a:blip r:embed="rId2"/>
              </a:buBlip>
              <a:defRPr b="0"/>
            </a:pPr>
            <a:r>
              <a:t>Separate Schulhofareale</a:t>
            </a:r>
          </a:p>
          <a:p>
            <a:pPr lvl="2">
              <a:lnSpc>
                <a:spcPct val="110000"/>
              </a:lnSpc>
              <a:spcBef>
                <a:spcPts val="0"/>
              </a:spcBef>
              <a:buBlip>
                <a:blip r:embed="rId2"/>
              </a:buBlip>
              <a:defRPr b="0"/>
            </a:pPr>
            <a:r>
              <a:t>Freiwilliges Tragen eines Mund-Nasen-Schutz am Sitzplatz im Unterricht</a:t>
            </a:r>
          </a:p>
          <a:p>
            <a:pPr lvl="2">
              <a:lnSpc>
                <a:spcPct val="110000"/>
              </a:lnSpc>
              <a:spcBef>
                <a:spcPts val="0"/>
              </a:spcBef>
              <a:buBlip>
                <a:blip r:embed="rId2"/>
              </a:buBlip>
              <a:defRPr b="0"/>
            </a:pPr>
            <a:r>
              <a:t>Tragen eines Mund-Nasen-Schutz bei Bewegung im Klassenraum, im Schulgebäude, auf dem Pausenhof</a:t>
            </a:r>
          </a:p>
          <a:p>
            <a:pPr lvl="2">
              <a:lnSpc>
                <a:spcPct val="110000"/>
              </a:lnSpc>
              <a:spcBef>
                <a:spcPts val="0"/>
              </a:spcBef>
              <a:buBlip>
                <a:blip r:embed="rId2"/>
              </a:buBlip>
              <a:defRPr b="0"/>
            </a:pPr>
            <a:r>
              <a:t>Wenn möglich Einhaltung von 1,5 Meter Abstand</a:t>
            </a:r>
          </a:p>
          <a:p>
            <a:pPr lvl="2">
              <a:lnSpc>
                <a:spcPct val="110000"/>
              </a:lnSpc>
              <a:spcBef>
                <a:spcPts val="0"/>
              </a:spcBef>
              <a:buBlip>
                <a:blip r:embed="rId2"/>
              </a:buBlip>
              <a:defRPr b="0"/>
            </a:pPr>
            <a:r>
              <a:t>Sitzpläne</a:t>
            </a:r>
          </a:p>
          <a:p>
            <a:pPr lvl="2">
              <a:lnSpc>
                <a:spcPct val="110000"/>
              </a:lnSpc>
              <a:spcBef>
                <a:spcPts val="0"/>
              </a:spcBef>
              <a:buBlip>
                <a:blip r:embed="rId2"/>
              </a:buBlip>
              <a:defRPr b="0"/>
            </a:pPr>
            <a:r>
              <a:t>Lüften</a:t>
            </a:r>
          </a:p>
          <a:p>
            <a:pPr lvl="2">
              <a:lnSpc>
                <a:spcPct val="110000"/>
              </a:lnSpc>
              <a:spcBef>
                <a:spcPts val="0"/>
              </a:spcBef>
              <a:buBlip>
                <a:blip r:embed="rId2"/>
              </a:buBlip>
              <a:defRPr b="0"/>
            </a:pPr>
            <a:r>
              <a:t>Verkürzte Mittagspausenregelung</a:t>
            </a:r>
          </a:p>
        </p:txBody>
      </p:sp>
      <p:sp>
        <p:nvSpPr>
          <p:cNvPr id="262" name="Shape 262"/>
          <p:cNvSpPr txBox="1"/>
          <p:nvPr>
            <p:ph type="title"/>
          </p:nvPr>
        </p:nvSpPr>
        <p:spPr>
          <a:xfrm>
            <a:off x="765287" y="1265981"/>
            <a:ext cx="22724910" cy="1649711"/>
          </a:xfrm>
          <a:prstGeom prst="rect">
            <a:avLst/>
          </a:prstGeom>
        </p:spPr>
        <p:txBody>
          <a:bodyPr/>
          <a:lstStyle>
            <a:lvl1pPr>
              <a:defRPr spc="180" sz="6000">
                <a:solidFill>
                  <a:srgbClr val="F0BE41"/>
                </a:solidFill>
              </a:defRPr>
            </a:lvl1pPr>
          </a:lstStyle>
          <a:p>
            <a:pPr/>
            <a:r>
              <a:t>Definition der Ausgangssituation</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64" name="Shape 264"/>
          <p:cNvSpPr txBox="1"/>
          <p:nvPr>
            <p:ph type="title"/>
          </p:nvPr>
        </p:nvSpPr>
        <p:spPr>
          <a:xfrm>
            <a:off x="829545" y="1265981"/>
            <a:ext cx="22724910" cy="1649711"/>
          </a:xfrm>
          <a:prstGeom prst="rect">
            <a:avLst/>
          </a:prstGeom>
        </p:spPr>
        <p:txBody>
          <a:bodyPr/>
          <a:lstStyle>
            <a:lvl1pPr>
              <a:defRPr spc="180" sz="6000">
                <a:solidFill>
                  <a:srgbClr val="F0BE41"/>
                </a:solidFill>
              </a:defRPr>
            </a:lvl1pPr>
          </a:lstStyle>
          <a:p>
            <a:pPr/>
            <a:r>
              <a:t>Mögliche Evaluation* zur Bedarfsabschätzung**</a:t>
            </a:r>
          </a:p>
        </p:txBody>
      </p:sp>
      <p:sp>
        <p:nvSpPr>
          <p:cNvPr id="265" name="Shape 265"/>
          <p:cNvSpPr txBox="1"/>
          <p:nvPr>
            <p:ph type="body" idx="1"/>
          </p:nvPr>
        </p:nvSpPr>
        <p:spPr>
          <a:xfrm>
            <a:off x="763110" y="2736106"/>
            <a:ext cx="22618701" cy="9187259"/>
          </a:xfrm>
          <a:prstGeom prst="rect">
            <a:avLst/>
          </a:prstGeom>
        </p:spPr>
        <p:txBody>
          <a:bodyPr numCol="2" spcCol="1130935">
            <a:noAutofit/>
          </a:bodyPr>
          <a:lstStyle/>
          <a:p>
            <a:pPr marL="476250" indent="-476250">
              <a:lnSpc>
                <a:spcPct val="110000"/>
              </a:lnSpc>
              <a:buBlip>
                <a:blip r:embed="rId2"/>
              </a:buBlip>
              <a:defRPr b="0" spc="26" sz="2700"/>
            </a:pPr>
            <a:r>
              <a:t>Was waren deine </a:t>
            </a:r>
            <a:r>
              <a:rPr b="1"/>
              <a:t>hauptsächlichen Probleme</a:t>
            </a:r>
            <a:r>
              <a:t> während des Lockdown?</a:t>
            </a:r>
          </a:p>
          <a:p>
            <a:pPr lvl="1">
              <a:spcBef>
                <a:spcPts val="0"/>
              </a:spcBef>
              <a:buBlip>
                <a:blip r:embed="rId2"/>
              </a:buBlip>
              <a:defRPr b="0" i="1" spc="19" sz="2000"/>
            </a:pPr>
            <a:r>
              <a:t>Unübersichtlichkeit der Aufgaben - „man musste sich viel zusammensuchen“</a:t>
            </a:r>
          </a:p>
          <a:p>
            <a:pPr lvl="1">
              <a:spcBef>
                <a:spcPts val="0"/>
              </a:spcBef>
              <a:buBlip>
                <a:blip r:embed="rId2"/>
              </a:buBlip>
              <a:defRPr b="0" i="1" spc="19" sz="2000"/>
            </a:pPr>
            <a:r>
              <a:t>Fehlendes Feedback und fehlende Sicherung/fehlendes individuelles Feedback</a:t>
            </a:r>
          </a:p>
          <a:p>
            <a:pPr lvl="1">
              <a:spcBef>
                <a:spcPts val="0"/>
              </a:spcBef>
              <a:buBlip>
                <a:blip r:embed="rId2"/>
              </a:buBlip>
              <a:defRPr b="0" i="1" spc="19" sz="2000"/>
            </a:pPr>
            <a:r>
              <a:t>Zu wenig Kommunikation</a:t>
            </a:r>
          </a:p>
          <a:p>
            <a:pPr lvl="1">
              <a:spcBef>
                <a:spcPts val="0"/>
              </a:spcBef>
              <a:buBlip>
                <a:blip r:embed="rId2"/>
              </a:buBlip>
              <a:defRPr b="0" i="1" spc="19" sz="2000"/>
            </a:pPr>
            <a:r>
              <a:t>Dauernde Erreichbarkeit</a:t>
            </a:r>
          </a:p>
          <a:p>
            <a:pPr lvl="1">
              <a:spcBef>
                <a:spcPts val="0"/>
              </a:spcBef>
              <a:buBlip>
                <a:blip r:embed="rId2"/>
              </a:buBlip>
              <a:defRPr b="0" i="1" spc="19" sz="2000"/>
            </a:pPr>
            <a:r>
              <a:t>Fragen an Lehrkräfte wurden zu spät beantwortet</a:t>
            </a:r>
          </a:p>
          <a:p>
            <a:pPr lvl="1">
              <a:spcBef>
                <a:spcPts val="0"/>
              </a:spcBef>
              <a:buBlip>
                <a:blip r:embed="rId2"/>
              </a:buBlip>
              <a:defRPr b="0" i="1" spc="19" sz="2000"/>
            </a:pPr>
            <a:r>
              <a:t>WLAN-Ausfall/veraltetes Gerät/Teilung von Geräten mit Geschwistern und/oder Eltern</a:t>
            </a:r>
          </a:p>
          <a:p>
            <a:pPr lvl="1">
              <a:spcBef>
                <a:spcPts val="0"/>
              </a:spcBef>
              <a:buBlip>
                <a:blip r:embed="rId2"/>
              </a:buBlip>
              <a:defRPr b="0" i="1" spc="19" sz="2000"/>
            </a:pPr>
            <a:r>
              <a:t>Videokonferenzen am Nachmittag</a:t>
            </a:r>
          </a:p>
          <a:p>
            <a:pPr lvl="1">
              <a:spcBef>
                <a:spcPts val="0"/>
              </a:spcBef>
              <a:buBlip>
                <a:blip r:embed="rId2"/>
              </a:buBlip>
              <a:defRPr b="0" i="1" spc="19" sz="2000"/>
            </a:pPr>
            <a:r>
              <a:t>Unsicherheiten bei der Erarbeitung neuer Themen</a:t>
            </a:r>
          </a:p>
          <a:p>
            <a:pPr lvl="1">
              <a:spcBef>
                <a:spcPts val="0"/>
              </a:spcBef>
              <a:buBlip>
                <a:blip r:embed="rId2"/>
              </a:buBlip>
              <a:defRPr b="0" i="1" spc="19" sz="2000"/>
            </a:pPr>
            <a:r>
              <a:t>Schlechte technische Qualität bei Videokonferenzen</a:t>
            </a:r>
          </a:p>
          <a:p>
            <a:pPr lvl="1">
              <a:spcBef>
                <a:spcPts val="0"/>
              </a:spcBef>
              <a:buBlip>
                <a:blip r:embed="rId2"/>
              </a:buBlip>
              <a:defRPr b="0" i="1" spc="19" sz="2000"/>
            </a:pPr>
            <a:r>
              <a:t>Sehr unterschiedliche Belastung: Fächer mit keiner Kommunikation und Fächer mit zu viel Kommunikation (Wunsch nach einheitlichen Regelungen)</a:t>
            </a:r>
          </a:p>
          <a:p>
            <a:pPr lvl="1">
              <a:spcBef>
                <a:spcPts val="0"/>
              </a:spcBef>
              <a:buBlip>
                <a:blip r:embed="rId2"/>
              </a:buBlip>
              <a:defRPr b="0" i="1" spc="19" sz="2000"/>
            </a:pPr>
            <a:r>
              <a:t>Einteilung der Woche</a:t>
            </a:r>
          </a:p>
          <a:p>
            <a:pPr lvl="1">
              <a:spcBef>
                <a:spcPts val="0"/>
              </a:spcBef>
              <a:buBlip>
                <a:blip r:embed="rId2"/>
              </a:buBlip>
              <a:defRPr b="0" i="1" spc="19" sz="2000"/>
            </a:pPr>
            <a:r>
              <a:t>Keine einheitliche Nutzung von ISERV </a:t>
            </a:r>
          </a:p>
          <a:p>
            <a:pPr lvl="1">
              <a:spcBef>
                <a:spcPts val="0"/>
              </a:spcBef>
              <a:buBlip>
                <a:blip r:embed="rId2"/>
              </a:buBlip>
              <a:defRPr b="0" i="1" spc="19" sz="2000"/>
            </a:pPr>
            <a:r>
              <a:t>Aufgaben zu unterschiedlichen Zeitpunkten am Tag/Woche gestellt</a:t>
            </a:r>
          </a:p>
          <a:p>
            <a:pPr lvl="1">
              <a:spcBef>
                <a:spcPts val="0"/>
              </a:spcBef>
              <a:buBlip>
                <a:blip r:embed="rId2"/>
              </a:buBlip>
              <a:defRPr b="0" i="1" spc="19" sz="2000"/>
            </a:pPr>
            <a:r>
              <a:t>Unklare Aufgabenstellung - Lehrkraft für Fragen nicht erreichbar</a:t>
            </a:r>
          </a:p>
          <a:p>
            <a:pPr lvl="1">
              <a:spcBef>
                <a:spcPts val="0"/>
              </a:spcBef>
              <a:buBlip>
                <a:blip r:embed="rId2"/>
              </a:buBlip>
              <a:defRPr b="0" i="1" spc="19" sz="2000"/>
            </a:pPr>
            <a:r>
              <a:t>Gleichzeitigkeit von Videokonferenzen</a:t>
            </a:r>
          </a:p>
          <a:p>
            <a:pPr lvl="1">
              <a:spcBef>
                <a:spcPts val="0"/>
              </a:spcBef>
              <a:buBlip>
                <a:blip r:embed="rId2"/>
              </a:buBlip>
              <a:defRPr b="0" i="1" spc="19" sz="2000"/>
            </a:pPr>
            <a:r>
              <a:t>Eine Aufgabe mit mehreren Abgabeterminen</a:t>
            </a:r>
          </a:p>
          <a:p>
            <a:pPr lvl="1">
              <a:spcBef>
                <a:spcPts val="0"/>
              </a:spcBef>
              <a:buBlip>
                <a:blip r:embed="rId2"/>
              </a:buBlip>
              <a:defRPr b="0" i="1" spc="19" sz="2000"/>
            </a:pPr>
            <a:r>
              <a:t>Gruppenarbeiten während Distanzlernen</a:t>
            </a:r>
          </a:p>
          <a:p>
            <a:pPr marL="476250" indent="-476250">
              <a:lnSpc>
                <a:spcPct val="110000"/>
              </a:lnSpc>
              <a:buBlip>
                <a:blip r:embed="rId2"/>
              </a:buBlip>
              <a:defRPr b="0" spc="26" sz="2700"/>
            </a:pPr>
            <a:r>
              <a:t>Was würdest Du Dir für den </a:t>
            </a:r>
            <a:r>
              <a:rPr b="1"/>
              <a:t>Informationsfluss/Kommunikation</a:t>
            </a:r>
            <a:r>
              <a:t> bei einem erneuten Lockdown wünschen?</a:t>
            </a:r>
          </a:p>
          <a:p>
            <a:pPr lvl="1">
              <a:spcBef>
                <a:spcPts val="0"/>
              </a:spcBef>
              <a:buBlip>
                <a:blip r:embed="rId2"/>
              </a:buBlip>
              <a:defRPr b="0" i="1" spc="19" sz="2000"/>
            </a:pPr>
            <a:r>
              <a:t>Wochenplanarbeit statt Aufgaben nur für 1 Tag</a:t>
            </a:r>
          </a:p>
          <a:p>
            <a:pPr lvl="1">
              <a:spcBef>
                <a:spcPts val="0"/>
              </a:spcBef>
              <a:buBlip>
                <a:blip r:embed="rId2"/>
              </a:buBlip>
              <a:defRPr b="0" i="1" spc="19" sz="2000"/>
            </a:pPr>
            <a:r>
              <a:t>Feste Termine für Aufgabenstart/-ende</a:t>
            </a:r>
          </a:p>
          <a:p>
            <a:pPr lvl="1">
              <a:spcBef>
                <a:spcPts val="0"/>
              </a:spcBef>
              <a:buBlip>
                <a:blip r:embed="rId2"/>
              </a:buBlip>
              <a:defRPr b="0" i="1" spc="19" sz="2000"/>
            </a:pPr>
            <a:r>
              <a:t>Mehr Resonanz auf Aufgaben</a:t>
            </a:r>
          </a:p>
          <a:p>
            <a:pPr lvl="1">
              <a:spcBef>
                <a:spcPts val="0"/>
              </a:spcBef>
              <a:buBlip>
                <a:blip r:embed="rId2"/>
              </a:buBlip>
              <a:defRPr b="0" i="1" spc="19" sz="2000"/>
            </a:pPr>
            <a:r>
              <a:t>Struktur für Videokonferenzen - Plan „was dran kommt“</a:t>
            </a:r>
          </a:p>
          <a:p>
            <a:pPr lvl="1">
              <a:spcBef>
                <a:spcPts val="0"/>
              </a:spcBef>
              <a:buBlip>
                <a:blip r:embed="rId2"/>
              </a:buBlip>
              <a:defRPr b="0" i="1" spc="19" sz="2000"/>
            </a:pPr>
            <a:r>
              <a:t>Mehr Videokonferenzen, mit frühzeitiger Ankündigung</a:t>
            </a:r>
          </a:p>
          <a:p>
            <a:pPr marL="476250" indent="-476250">
              <a:lnSpc>
                <a:spcPct val="110000"/>
              </a:lnSpc>
              <a:buBlip>
                <a:blip r:embed="rId2"/>
              </a:buBlip>
              <a:defRPr b="0" spc="26" sz="2700"/>
            </a:pPr>
            <a:r>
              <a:t>Was würdest Du Dir für die Vorbereitung auf das </a:t>
            </a:r>
            <a:r>
              <a:rPr b="1"/>
              <a:t>Distanzlernen </a:t>
            </a:r>
            <a:r>
              <a:t>wünschen?</a:t>
            </a:r>
          </a:p>
          <a:p>
            <a:pPr lvl="1">
              <a:spcBef>
                <a:spcPts val="0"/>
              </a:spcBef>
              <a:buBlip>
                <a:blip r:embed="rId2"/>
              </a:buBlip>
              <a:defRPr b="0" i="1" spc="19" sz="2000"/>
            </a:pPr>
            <a:r>
              <a:t>Gute Auflösung der Materialien bei gescanntem Material</a:t>
            </a:r>
          </a:p>
          <a:p>
            <a:pPr lvl="1">
              <a:spcBef>
                <a:spcPts val="0"/>
              </a:spcBef>
              <a:buBlip>
                <a:blip r:embed="rId2"/>
              </a:buBlip>
              <a:defRPr b="0" i="1" spc="19" sz="2000"/>
            </a:pPr>
            <a:r>
              <a:t>Übersicht, welches Thema gerade bearbeitet wird </a:t>
            </a:r>
          </a:p>
          <a:p>
            <a:pPr lvl="1">
              <a:spcBef>
                <a:spcPts val="0"/>
              </a:spcBef>
              <a:buBlip>
                <a:blip r:embed="rId2"/>
              </a:buBlip>
              <a:defRPr b="0" i="1" spc="19" sz="2000"/>
            </a:pPr>
            <a:r>
              <a:t>Ein Reader aus Präsenzzeit, um für eine längere Zeit im Distanzlernen mit Material ausgestattet zu sein </a:t>
            </a:r>
          </a:p>
          <a:p>
            <a:pPr lvl="1">
              <a:spcBef>
                <a:spcPts val="0"/>
              </a:spcBef>
              <a:buBlip>
                <a:blip r:embed="rId2"/>
              </a:buBlip>
              <a:defRPr b="0" i="1" spc="19" sz="2000"/>
            </a:pPr>
            <a:r>
              <a:t>PDF als einheitliches Format</a:t>
            </a:r>
          </a:p>
          <a:p>
            <a:pPr lvl="1">
              <a:spcBef>
                <a:spcPts val="0"/>
              </a:spcBef>
              <a:buBlip>
                <a:blip r:embed="rId2"/>
              </a:buBlip>
              <a:defRPr b="0" i="1" spc="19" sz="2000"/>
            </a:pPr>
            <a:r>
              <a:t>Dateiformate und Umgang mit IServ einüben (Hausaufgaben in IServ einstellen)</a:t>
            </a:r>
          </a:p>
          <a:p>
            <a:pPr lvl="1">
              <a:spcBef>
                <a:spcPts val="0"/>
              </a:spcBef>
              <a:buBlip>
                <a:blip r:embed="rId2"/>
              </a:buBlip>
              <a:defRPr b="0" i="1" spc="19" sz="2000"/>
            </a:pPr>
            <a:r>
              <a:t>Einheitlichkeit für alle Schüler</a:t>
            </a:r>
          </a:p>
          <a:p>
            <a:pPr lvl="1">
              <a:spcBef>
                <a:spcPts val="0"/>
              </a:spcBef>
              <a:buBlip>
                <a:blip r:embed="rId2"/>
              </a:buBlip>
              <a:defRPr b="0" i="1" spc="19" sz="2000"/>
            </a:pPr>
            <a:r>
              <a:t>Abgesprochenes System für Aufgaben (wann, wo), Videokonferenzen (wann)</a:t>
            </a:r>
          </a:p>
          <a:p>
            <a:pPr marL="476250" indent="-476250">
              <a:lnSpc>
                <a:spcPct val="110000"/>
              </a:lnSpc>
              <a:buBlip>
                <a:blip r:embed="rId2"/>
              </a:buBlip>
              <a:defRPr b="0" spc="26" sz="2700"/>
            </a:pPr>
            <a:r>
              <a:t>Wie sehen deine </a:t>
            </a:r>
            <a:r>
              <a:rPr b="1"/>
              <a:t>technischen Voraussetzungen</a:t>
            </a:r>
            <a:r>
              <a:t> aus?</a:t>
            </a:r>
          </a:p>
        </p:txBody>
      </p:sp>
      <p:sp>
        <p:nvSpPr>
          <p:cNvPr id="266" name="Shape 266"/>
          <p:cNvSpPr txBox="1"/>
          <p:nvPr/>
        </p:nvSpPr>
        <p:spPr>
          <a:xfrm>
            <a:off x="786333" y="12696558"/>
            <a:ext cx="5110989"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spcBef>
                <a:spcPts val="4300"/>
              </a:spcBef>
              <a:defRPr b="1" spc="19" sz="2000">
                <a:solidFill>
                  <a:srgbClr val="2E4B7B"/>
                </a:solidFill>
                <a:latin typeface="+mn-lt"/>
                <a:ea typeface="+mn-ea"/>
                <a:cs typeface="+mn-cs"/>
                <a:sym typeface="Avenir Next Regular"/>
              </a:defRPr>
            </a:pPr>
            <a:r>
              <a:t>*Download: </a:t>
            </a:r>
            <a:r>
              <a:rPr>
                <a:hlinkClick r:id="rId3" invalidUrl="" action="" tgtFrame="" tooltip="" history="1" highlightClick="0" endSnd="0"/>
              </a:rPr>
              <a:t>Blankovorlage Fragebogen</a:t>
            </a:r>
          </a:p>
        </p:txBody>
      </p:sp>
      <p:sp>
        <p:nvSpPr>
          <p:cNvPr id="267" name="Shape 267"/>
          <p:cNvSpPr txBox="1"/>
          <p:nvPr/>
        </p:nvSpPr>
        <p:spPr>
          <a:xfrm>
            <a:off x="786333" y="13071741"/>
            <a:ext cx="6391149"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300"/>
              </a:spcBef>
              <a:defRPr b="1" spc="19" sz="2000">
                <a:solidFill>
                  <a:srgbClr val="2E4B7B"/>
                </a:solidFill>
                <a:latin typeface="+mn-lt"/>
                <a:ea typeface="+mn-ea"/>
                <a:cs typeface="+mn-cs"/>
                <a:sym typeface="Avenir Next Regular"/>
              </a:defRPr>
            </a:lvl1pPr>
          </a:lstStyle>
          <a:p>
            <a:pPr/>
            <a:r>
              <a:t>** Antworten aus der Schülerbefragung am PGGV </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69" name="Shape 269"/>
          <p:cNvSpPr txBox="1"/>
          <p:nvPr>
            <p:ph type="title"/>
          </p:nvPr>
        </p:nvSpPr>
        <p:spPr>
          <a:xfrm>
            <a:off x="765287" y="1265981"/>
            <a:ext cx="22724910" cy="1649711"/>
          </a:xfrm>
          <a:prstGeom prst="rect">
            <a:avLst/>
          </a:prstGeom>
        </p:spPr>
        <p:txBody>
          <a:bodyPr/>
          <a:lstStyle>
            <a:lvl1pPr>
              <a:defRPr spc="180" sz="6000">
                <a:solidFill>
                  <a:srgbClr val="F0BE41"/>
                </a:solidFill>
              </a:defRPr>
            </a:lvl1pPr>
          </a:lstStyle>
          <a:p>
            <a:pPr/>
            <a:r>
              <a:t>Mögliche Evaluation zur Bedarfsabschätzung</a:t>
            </a:r>
          </a:p>
        </p:txBody>
      </p:sp>
      <p:pic>
        <p:nvPicPr>
          <p:cNvPr id="270" name="Evaluation1.jpg"/>
          <p:cNvPicPr>
            <a:picLocks noChangeAspect="1"/>
          </p:cNvPicPr>
          <p:nvPr/>
        </p:nvPicPr>
        <p:blipFill>
          <a:blip r:embed="rId2">
            <a:extLst/>
          </a:blip>
          <a:stretch>
            <a:fillRect/>
          </a:stretch>
        </p:blipFill>
        <p:spPr>
          <a:xfrm>
            <a:off x="1232164" y="4260773"/>
            <a:ext cx="10527860" cy="5200727"/>
          </a:xfrm>
          <a:prstGeom prst="rect">
            <a:avLst/>
          </a:prstGeom>
          <a:ln w="12700">
            <a:miter lim="400000"/>
          </a:ln>
        </p:spPr>
      </p:pic>
      <p:pic>
        <p:nvPicPr>
          <p:cNvPr id="271" name="Evaluation2.jpg"/>
          <p:cNvPicPr>
            <a:picLocks noChangeAspect="1"/>
          </p:cNvPicPr>
          <p:nvPr/>
        </p:nvPicPr>
        <p:blipFill>
          <a:blip r:embed="rId3">
            <a:extLst/>
          </a:blip>
          <a:stretch>
            <a:fillRect/>
          </a:stretch>
        </p:blipFill>
        <p:spPr>
          <a:xfrm>
            <a:off x="12827000" y="3681864"/>
            <a:ext cx="10451797" cy="5779636"/>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73" name="Shape 273"/>
          <p:cNvSpPr txBox="1"/>
          <p:nvPr>
            <p:ph type="body" idx="1"/>
          </p:nvPr>
        </p:nvSpPr>
        <p:spPr>
          <a:xfrm>
            <a:off x="904857" y="2919861"/>
            <a:ext cx="22682795" cy="9216493"/>
          </a:xfrm>
          <a:prstGeom prst="rect">
            <a:avLst/>
          </a:prstGeom>
        </p:spPr>
        <p:txBody>
          <a:bodyPr numCol="1" spcCol="38100"/>
          <a:lstStyle/>
          <a:p>
            <a:pPr marL="590550" indent="-590550" defTabSz="330708">
              <a:lnSpc>
                <a:spcPct val="110000"/>
              </a:lnSpc>
              <a:spcBef>
                <a:spcPts val="0"/>
              </a:spcBef>
              <a:buBlip>
                <a:blip r:embed="rId2"/>
              </a:buBlip>
              <a:defRPr b="0" spc="33" sz="3348"/>
            </a:pPr>
            <a:r>
              <a:t>Schulleitung </a:t>
            </a:r>
            <a:r>
              <a:rPr b="1"/>
              <a:t>evaluiert</a:t>
            </a:r>
            <a:r>
              <a:t> den </a:t>
            </a:r>
            <a:r>
              <a:rPr b="1"/>
              <a:t>Ist-Zustand</a:t>
            </a:r>
            <a:r>
              <a:t>:</a:t>
            </a:r>
          </a:p>
          <a:p>
            <a:pPr lvl="1" marL="1181100" indent="-590550" defTabSz="330708">
              <a:lnSpc>
                <a:spcPct val="110000"/>
              </a:lnSpc>
              <a:spcBef>
                <a:spcPts val="0"/>
              </a:spcBef>
              <a:buBlip>
                <a:blip r:embed="rId2"/>
              </a:buBlip>
              <a:defRPr b="0" spc="33" sz="3348"/>
            </a:pPr>
            <a:r>
              <a:t>Dies kann z.B. über folgendes </a:t>
            </a:r>
            <a:r>
              <a:rPr u="sng">
                <a:hlinkClick r:id="rId3" invalidUrl="" action="" tgtFrame="" tooltip="" history="1" highlightClick="0" endSnd="0"/>
              </a:rPr>
              <a:t>Formular</a:t>
            </a:r>
            <a:r>
              <a:t> erfolgen.</a:t>
            </a:r>
          </a:p>
          <a:p>
            <a:pPr lvl="1" marL="1181100" indent="-590550" defTabSz="330708">
              <a:lnSpc>
                <a:spcPct val="110000"/>
              </a:lnSpc>
              <a:spcBef>
                <a:spcPts val="0"/>
              </a:spcBef>
              <a:buBlip>
                <a:blip r:embed="rId2"/>
              </a:buBlip>
              <a:defRPr b="0" spc="33" sz="3348"/>
            </a:pPr>
            <a:r>
              <a:t>Der Präsenzunterricht wird so organisiert, dass mit möglichst wenig Änderungen sowohl </a:t>
            </a:r>
            <a:r>
              <a:rPr b="1"/>
              <a:t>Präsenz- als auch Distanzunterricht</a:t>
            </a:r>
            <a:r>
              <a:t> umsetzbar sind.</a:t>
            </a:r>
          </a:p>
          <a:p>
            <a:pPr marL="590550" indent="-590550" defTabSz="330708">
              <a:lnSpc>
                <a:spcPct val="110000"/>
              </a:lnSpc>
              <a:spcBef>
                <a:spcPts val="0"/>
              </a:spcBef>
              <a:buBlip>
                <a:blip r:embed="rId2"/>
              </a:buBlip>
              <a:defRPr b="0" spc="33" sz="3348"/>
            </a:pPr>
            <a:r>
              <a:t>Unterricht wird von Anfang an </a:t>
            </a:r>
            <a:r>
              <a:rPr b="1"/>
              <a:t>zweigleisig</a:t>
            </a:r>
            <a:r>
              <a:t> strukturiert und transparent angelegt, z.B. Planung von Projektarbeit langfristig und digital. </a:t>
            </a:r>
          </a:p>
          <a:p>
            <a:pPr marL="590550" indent="-590550" defTabSz="330708">
              <a:lnSpc>
                <a:spcPct val="110000"/>
              </a:lnSpc>
              <a:spcBef>
                <a:spcPts val="0"/>
              </a:spcBef>
              <a:buBlip>
                <a:blip r:embed="rId2"/>
              </a:buBlip>
              <a:defRPr b="0" spc="33" sz="3348"/>
            </a:pPr>
            <a:r>
              <a:t>Parallel zum Präsenzunterricht werden </a:t>
            </a:r>
            <a:r>
              <a:rPr b="1"/>
              <a:t>kontinuierlich Aufgaben bei IServ als digitaler Lernzyklus </a:t>
            </a:r>
            <a:r>
              <a:t>eingestellt und die Abgabe von Aufgaben wird digital eingefordert (</a:t>
            </a:r>
            <a:r>
              <a:rPr b="1"/>
              <a:t>Schaffung von routinierten Arbeitsabläufen</a:t>
            </a:r>
            <a:r>
              <a:t>).</a:t>
            </a:r>
          </a:p>
          <a:p>
            <a:pPr marL="590550" indent="-590550" defTabSz="330708">
              <a:lnSpc>
                <a:spcPct val="110000"/>
              </a:lnSpc>
              <a:spcBef>
                <a:spcPts val="0"/>
              </a:spcBef>
              <a:buBlip>
                <a:blip r:embed="rId2"/>
              </a:buBlip>
              <a:defRPr b="0" spc="33" sz="3348"/>
            </a:pPr>
            <a:r>
              <a:rPr b="1"/>
              <a:t>IServ-Übungseinheiten</a:t>
            </a:r>
            <a:r>
              <a:t> sowie Basiswissen zu Dateimanagement / Dateiformaten werden fortdauernd in den Präsenzunterricht integriert.</a:t>
            </a:r>
          </a:p>
          <a:p>
            <a:pPr marL="590550" indent="-590550" defTabSz="330708">
              <a:lnSpc>
                <a:spcPct val="110000"/>
              </a:lnSpc>
              <a:spcBef>
                <a:spcPts val="0"/>
              </a:spcBef>
              <a:buBlip>
                <a:blip r:embed="rId2"/>
              </a:buBlip>
              <a:defRPr b="0" spc="33" sz="3348"/>
            </a:pPr>
            <a:r>
              <a:t>Absprachen in </a:t>
            </a:r>
            <a:r>
              <a:rPr b="1"/>
              <a:t>Klassenteams zur Terminierung von Aufgaben</a:t>
            </a:r>
            <a:r>
              <a:t> (SEK I)</a:t>
            </a:r>
          </a:p>
          <a:p>
            <a:pPr marL="590550" indent="-590550" defTabSz="330708">
              <a:lnSpc>
                <a:spcPct val="110000"/>
              </a:lnSpc>
              <a:spcBef>
                <a:spcPts val="0"/>
              </a:spcBef>
              <a:buBlip>
                <a:blip r:embed="rId2"/>
              </a:buBlip>
              <a:defRPr b="0" spc="33" sz="3348"/>
            </a:pPr>
            <a:r>
              <a:t>Terminierung von </a:t>
            </a:r>
            <a:r>
              <a:rPr b="1"/>
              <a:t>Elternschulungen IServ</a:t>
            </a:r>
            <a:r>
              <a:t> für die Jahrgangsstufen 5/6</a:t>
            </a:r>
          </a:p>
          <a:p>
            <a:pPr marL="590550" indent="-590550" defTabSz="330708">
              <a:lnSpc>
                <a:spcPct val="110000"/>
              </a:lnSpc>
              <a:spcBef>
                <a:spcPts val="0"/>
              </a:spcBef>
              <a:buBlip>
                <a:blip r:embed="rId2"/>
              </a:buBlip>
              <a:defRPr b="0" spc="33" sz="3348"/>
            </a:pPr>
            <a:r>
              <a:t>Terminierung von</a:t>
            </a:r>
            <a:r>
              <a:rPr b="1"/>
              <a:t> ISERV- Kolleg*innenschulungen</a:t>
            </a:r>
            <a:r>
              <a:t> </a:t>
            </a:r>
          </a:p>
          <a:p>
            <a:pPr marL="590550" indent="-590550" defTabSz="330708">
              <a:lnSpc>
                <a:spcPct val="110000"/>
              </a:lnSpc>
              <a:spcBef>
                <a:spcPts val="0"/>
              </a:spcBef>
              <a:buBlip>
                <a:blip r:embed="rId2"/>
              </a:buBlip>
              <a:defRPr b="0" spc="33" sz="3348"/>
            </a:pPr>
            <a:r>
              <a:t>Terminierung von digitalen </a:t>
            </a:r>
            <a:r>
              <a:rPr b="1"/>
              <a:t>Fortbildungen und Pädagogischen Tagen </a:t>
            </a:r>
          </a:p>
        </p:txBody>
      </p:sp>
      <p:sp>
        <p:nvSpPr>
          <p:cNvPr id="274" name="Shape 274"/>
          <p:cNvSpPr txBox="1"/>
          <p:nvPr/>
        </p:nvSpPr>
        <p:spPr>
          <a:xfrm>
            <a:off x="796347" y="1309387"/>
            <a:ext cx="22791305" cy="1143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584200">
              <a:lnSpc>
                <a:spcPct val="90000"/>
              </a:lnSpc>
              <a:defRPr b="1" cap="all" spc="180" sz="6000">
                <a:solidFill>
                  <a:srgbClr val="2E4B7C"/>
                </a:solidFill>
                <a:latin typeface="+mn-lt"/>
                <a:ea typeface="+mn-ea"/>
                <a:cs typeface="+mn-cs"/>
                <a:sym typeface="Avenir Next Regular"/>
              </a:defRPr>
            </a:lvl1pPr>
          </a:lstStyle>
          <a:p>
            <a:pPr/>
            <a:r>
              <a:t>Vorbereitende Maßnahmen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189" name="Shape 189"/>
          <p:cNvSpPr txBox="1"/>
          <p:nvPr>
            <p:ph type="title"/>
          </p:nvPr>
        </p:nvSpPr>
        <p:spPr>
          <a:xfrm>
            <a:off x="495217" y="775834"/>
            <a:ext cx="12232415" cy="1883908"/>
          </a:xfrm>
          <a:prstGeom prst="rect">
            <a:avLst/>
          </a:prstGeom>
        </p:spPr>
        <p:txBody>
          <a:bodyPr/>
          <a:lstStyle/>
          <a:p>
            <a:pPr/>
            <a:r>
              <a:t>Inhalt</a:t>
            </a:r>
          </a:p>
        </p:txBody>
      </p:sp>
      <p:sp>
        <p:nvSpPr>
          <p:cNvPr id="190" name="Shape 190"/>
          <p:cNvSpPr txBox="1"/>
          <p:nvPr>
            <p:ph type="body" idx="1"/>
          </p:nvPr>
        </p:nvSpPr>
        <p:spPr>
          <a:xfrm>
            <a:off x="798541" y="2390987"/>
            <a:ext cx="12232415" cy="11280893"/>
          </a:xfrm>
          <a:prstGeom prst="rect">
            <a:avLst/>
          </a:prstGeom>
        </p:spPr>
        <p:txBody>
          <a:bodyPr>
            <a:noAutofit/>
          </a:bodyPr>
          <a:lstStyle/>
          <a:p>
            <a:pPr>
              <a:lnSpc>
                <a:spcPct val="90000"/>
              </a:lnSpc>
              <a:spcBef>
                <a:spcPts val="3700"/>
              </a:spcBef>
              <a:buBlip>
                <a:blip r:embed="rId2"/>
              </a:buBlip>
              <a:defRPr b="0"/>
            </a:pPr>
            <a:r>
              <a:t>Einleitung</a:t>
            </a:r>
          </a:p>
          <a:p>
            <a:pPr>
              <a:lnSpc>
                <a:spcPct val="90000"/>
              </a:lnSpc>
              <a:spcBef>
                <a:spcPts val="3700"/>
              </a:spcBef>
              <a:buBlip>
                <a:blip r:embed="rId2"/>
              </a:buBlip>
              <a:defRPr b="0"/>
            </a:pPr>
            <a:r>
              <a:t>Pädagogisch-didaktischer Ansatz</a:t>
            </a:r>
          </a:p>
          <a:p>
            <a:pPr>
              <a:lnSpc>
                <a:spcPct val="90000"/>
              </a:lnSpc>
              <a:spcBef>
                <a:spcPts val="3700"/>
              </a:spcBef>
              <a:buBlip>
                <a:blip r:embed="rId2"/>
              </a:buBlip>
              <a:defRPr b="0"/>
            </a:pPr>
            <a:r>
              <a:t>Struktur des Konzepts</a:t>
            </a:r>
          </a:p>
          <a:p>
            <a:pPr>
              <a:lnSpc>
                <a:spcPct val="90000"/>
              </a:lnSpc>
              <a:spcBef>
                <a:spcPts val="3700"/>
              </a:spcBef>
              <a:buBlip>
                <a:blip r:embed="rId2"/>
              </a:buBlip>
              <a:defRPr b="0"/>
            </a:pPr>
            <a:r>
              <a:t>Regelunterricht auf Distanz</a:t>
            </a:r>
          </a:p>
          <a:p>
            <a:pPr>
              <a:lnSpc>
                <a:spcPct val="90000"/>
              </a:lnSpc>
              <a:spcBef>
                <a:spcPts val="3700"/>
              </a:spcBef>
              <a:buBlip>
                <a:blip r:embed="rId2"/>
              </a:buBlip>
              <a:defRPr b="0"/>
            </a:pPr>
            <a:r>
              <a:t>Hybridunterricht</a:t>
            </a:r>
          </a:p>
          <a:p>
            <a:pPr>
              <a:lnSpc>
                <a:spcPct val="90000"/>
              </a:lnSpc>
              <a:spcBef>
                <a:spcPts val="3700"/>
              </a:spcBef>
              <a:buBlip>
                <a:blip r:embed="rId2"/>
              </a:buBlip>
              <a:defRPr b="0"/>
            </a:pPr>
            <a:r>
              <a:t>Remoteunterricht bei Schulschließung</a:t>
            </a:r>
          </a:p>
          <a:p>
            <a:pPr>
              <a:lnSpc>
                <a:spcPct val="90000"/>
              </a:lnSpc>
              <a:spcBef>
                <a:spcPts val="3700"/>
              </a:spcBef>
              <a:buBlip>
                <a:blip r:embed="rId2"/>
              </a:buBlip>
              <a:defRPr b="0"/>
            </a:pPr>
            <a:r>
              <a:t>IServ- und Datenschutz-Knigge</a:t>
            </a:r>
          </a:p>
          <a:p>
            <a:pPr>
              <a:lnSpc>
                <a:spcPct val="90000"/>
              </a:lnSpc>
              <a:spcBef>
                <a:spcPts val="3700"/>
              </a:spcBef>
              <a:buBlip>
                <a:blip r:embed="rId2"/>
              </a:buBlip>
              <a:defRPr b="0"/>
            </a:pPr>
            <a:r>
              <a:t>Leistungsbewertung</a:t>
            </a:r>
          </a:p>
          <a:p>
            <a:pPr>
              <a:lnSpc>
                <a:spcPct val="90000"/>
              </a:lnSpc>
              <a:spcBef>
                <a:spcPts val="3700"/>
              </a:spcBef>
              <a:buBlip>
                <a:blip r:embed="rId2"/>
              </a:buBlip>
              <a:defRPr b="0"/>
            </a:pPr>
            <a:r>
              <a:t>Arbeitsumfang im Distanzlernen</a:t>
            </a:r>
          </a:p>
          <a:p>
            <a:pPr>
              <a:lnSpc>
                <a:spcPct val="90000"/>
              </a:lnSpc>
              <a:spcBef>
                <a:spcPts val="3700"/>
              </a:spcBef>
              <a:buBlip>
                <a:blip r:embed="rId2"/>
              </a:buBlip>
              <a:defRPr b="0"/>
            </a:pPr>
            <a:r>
              <a:t>Literaturtipps / Links </a:t>
            </a:r>
          </a:p>
        </p:txBody>
      </p:sp>
      <p:pic>
        <p:nvPicPr>
          <p:cNvPr id="191" name="distanzlernen.jpg"/>
          <p:cNvPicPr>
            <a:picLocks noChangeAspect="0"/>
          </p:cNvPicPr>
          <p:nvPr>
            <p:ph type="pic" idx="21"/>
          </p:nvPr>
        </p:nvPicPr>
        <p:blipFill>
          <a:blip r:embed="rId3">
            <a:extLst/>
          </a:blip>
          <a:srcRect l="0" t="0" r="0" b="0"/>
          <a:stretch>
            <a:fillRect/>
          </a:stretch>
        </p:blipFill>
        <p:spPr>
          <a:xfrm>
            <a:off x="13108527" y="1418311"/>
            <a:ext cx="10541001" cy="10592913"/>
          </a:xfrm>
          <a:prstGeom prst="rect">
            <a:avLst/>
          </a:prstGeom>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276" name="Lernzyklus-Präsenzunterricht.png"/>
          <p:cNvPicPr>
            <a:picLocks noChangeAspect="1"/>
          </p:cNvPicPr>
          <p:nvPr/>
        </p:nvPicPr>
        <p:blipFill>
          <a:blip r:embed="rId2">
            <a:extLst/>
          </a:blip>
          <a:stretch>
            <a:fillRect/>
          </a:stretch>
        </p:blipFill>
        <p:spPr>
          <a:xfrm>
            <a:off x="1657350" y="-163345"/>
            <a:ext cx="21069300" cy="14042690"/>
          </a:xfrm>
          <a:prstGeom prst="rect">
            <a:avLst/>
          </a:prstGeom>
          <a:ln w="12700">
            <a:miter lim="400000"/>
          </a:ln>
        </p:spPr>
      </p:pic>
      <p:sp>
        <p:nvSpPr>
          <p:cNvPr id="277" name="Shape 277"/>
          <p:cNvSpPr txBox="1"/>
          <p:nvPr/>
        </p:nvSpPr>
        <p:spPr>
          <a:xfrm>
            <a:off x="2069693" y="222249"/>
            <a:ext cx="20244614" cy="1003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b="1" spc="0" sz="5200">
                <a:solidFill>
                  <a:srgbClr val="00477D"/>
                </a:solidFill>
                <a:latin typeface="+mn-lt"/>
                <a:ea typeface="+mn-ea"/>
                <a:cs typeface="+mn-cs"/>
                <a:sym typeface="Avenir Next Regular"/>
              </a:defRPr>
            </a:lvl1pPr>
          </a:lstStyle>
          <a:p>
            <a:pPr/>
            <a:r>
              <a:t>ÜBEN DER DIGITALEN LERNPHASEN IM PRÄSENZUNTERRICHT</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9"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280" name="Shape 280"/>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81" name="Shape 281"/>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82" name="Shape 282"/>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83" name="Shape 283"/>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84" name="Shape 284"/>
          <p:cNvSpPr txBox="1"/>
          <p:nvPr>
            <p:ph type="title"/>
          </p:nvPr>
        </p:nvSpPr>
        <p:spPr>
          <a:prstGeom prst="rect">
            <a:avLst/>
          </a:prstGeom>
        </p:spPr>
        <p:txBody>
          <a:bodyPr/>
          <a:lstStyle>
            <a:lvl1pPr>
              <a:defRPr spc="285" sz="9500"/>
            </a:lvl1pPr>
          </a:lstStyle>
          <a:p>
            <a:pPr/>
            <a:r>
              <a:t>Hybridunterricht </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86" name="Shape 286"/>
          <p:cNvSpPr txBox="1"/>
          <p:nvPr>
            <p:ph type="body" idx="1"/>
          </p:nvPr>
        </p:nvSpPr>
        <p:spPr>
          <a:xfrm>
            <a:off x="1246724" y="2349727"/>
            <a:ext cx="22485255" cy="9690101"/>
          </a:xfrm>
          <a:prstGeom prst="rect">
            <a:avLst/>
          </a:prstGeom>
        </p:spPr>
        <p:txBody>
          <a:bodyPr>
            <a:noAutofit/>
          </a:bodyPr>
          <a:lstStyle/>
          <a:p>
            <a:pPr>
              <a:lnSpc>
                <a:spcPct val="110000"/>
              </a:lnSpc>
              <a:spcBef>
                <a:spcPts val="0"/>
              </a:spcBef>
              <a:buBlip>
                <a:blip r:embed="rId2"/>
              </a:buBlip>
              <a:defRPr b="0"/>
            </a:pPr>
            <a:r>
              <a:t>für Lehrer*innen und Schüler*innen aus </a:t>
            </a:r>
            <a:r>
              <a:rPr b="1"/>
              <a:t>Risikogruppen</a:t>
            </a:r>
          </a:p>
          <a:p>
            <a:pPr>
              <a:lnSpc>
                <a:spcPct val="110000"/>
              </a:lnSpc>
              <a:spcBef>
                <a:spcPts val="0"/>
              </a:spcBef>
              <a:buBlip>
                <a:blip r:embed="rId2"/>
              </a:buBlip>
              <a:defRPr b="0"/>
            </a:pPr>
            <a:r>
              <a:t>eine oder mehrere Klassen werden aufgrund eines positiven Covid-19 Falls in die </a:t>
            </a:r>
            <a:r>
              <a:rPr b="1"/>
              <a:t>Quarantäne </a:t>
            </a:r>
            <a:r>
              <a:t>geschickt, verantwortliche </a:t>
            </a:r>
            <a:r>
              <a:rPr b="1"/>
              <a:t>KollegInnen verbleiben</a:t>
            </a:r>
            <a:r>
              <a:t> jedoch im </a:t>
            </a:r>
            <a:r>
              <a:rPr b="1"/>
              <a:t>Präsenzunterricht</a:t>
            </a:r>
            <a:endParaRPr b="1"/>
          </a:p>
          <a:p>
            <a:pPr>
              <a:lnSpc>
                <a:spcPct val="110000"/>
              </a:lnSpc>
              <a:spcBef>
                <a:spcPts val="0"/>
              </a:spcBef>
              <a:buBlip>
                <a:blip r:embed="rId2"/>
              </a:buBlip>
              <a:defRPr b="0"/>
            </a:pPr>
            <a:r>
              <a:t>mit einer </a:t>
            </a:r>
            <a:r>
              <a:rPr b="1"/>
              <a:t>Verordnung vom 01.08. 2020* </a:t>
            </a:r>
            <a:r>
              <a:t>rechtlich dem Präsenzunterricht gleichgesetzt </a:t>
            </a:r>
          </a:p>
          <a:p>
            <a:pPr>
              <a:lnSpc>
                <a:spcPct val="110000"/>
              </a:lnSpc>
              <a:spcBef>
                <a:spcPts val="0"/>
              </a:spcBef>
              <a:buBlip>
                <a:blip r:embed="rId2"/>
              </a:buBlip>
              <a:defRPr b="0"/>
            </a:pPr>
            <a:r>
              <a:t>fließt vollwertig in allen Fächern in die </a:t>
            </a:r>
            <a:r>
              <a:rPr b="1"/>
              <a:t>Leistungsbewertung</a:t>
            </a:r>
            <a:r>
              <a:t> ein</a:t>
            </a:r>
          </a:p>
          <a:p>
            <a:pPr>
              <a:lnSpc>
                <a:spcPct val="110000"/>
              </a:lnSpc>
              <a:spcBef>
                <a:spcPts val="0"/>
              </a:spcBef>
              <a:buBlip>
                <a:blip r:embed="rId2"/>
              </a:buBlip>
              <a:defRPr b="0"/>
            </a:pPr>
            <a:r>
              <a:rPr b="1"/>
              <a:t>Schlüsselkompetenzen</a:t>
            </a:r>
            <a:r>
              <a:t>: selbstreguliertes Lernen + Selbstmotivation + Übernahme von Verantwortung für den eigenen Lernprozess —&gt; tragfähige Perspektiven und schulische Organisationsmöglichkeiten für die „Nach-Corona-Zeit“ schaffen</a:t>
            </a:r>
          </a:p>
          <a:p>
            <a:pPr>
              <a:lnSpc>
                <a:spcPct val="110000"/>
              </a:lnSpc>
              <a:spcBef>
                <a:spcPts val="0"/>
              </a:spcBef>
              <a:buBlip>
                <a:blip r:embed="rId2"/>
              </a:buBlip>
              <a:defRPr b="0"/>
            </a:pPr>
            <a:r>
              <a:t>Planung und möglichst breite Unterstützung über unsere Lernplattformen IServ:</a:t>
            </a:r>
          </a:p>
          <a:p>
            <a:pPr lvl="2">
              <a:lnSpc>
                <a:spcPct val="110000"/>
              </a:lnSpc>
              <a:spcBef>
                <a:spcPts val="0"/>
              </a:spcBef>
              <a:buBlip>
                <a:blip r:embed="rId2"/>
              </a:buBlip>
              <a:defRPr b="0"/>
            </a:pPr>
            <a:r>
              <a:rPr u="sng">
                <a:hlinkClick r:id="rId3" invalidUrl="" action="" tgtFrame="" tooltip="" history="1" highlightClick="0" endSnd="0"/>
              </a:rPr>
              <a:t>E-Mail</a:t>
            </a:r>
          </a:p>
          <a:p>
            <a:pPr lvl="2">
              <a:lnSpc>
                <a:spcPct val="110000"/>
              </a:lnSpc>
              <a:spcBef>
                <a:spcPts val="0"/>
              </a:spcBef>
              <a:buBlip>
                <a:blip r:embed="rId2"/>
              </a:buBlip>
              <a:defRPr b="0"/>
            </a:pPr>
            <a:r>
              <a:rPr u="sng">
                <a:hlinkClick r:id="rId4" invalidUrl="" action="" tgtFrame="" tooltip="" history="1" highlightClick="0" endSnd="0"/>
              </a:rPr>
              <a:t>Videochat</a:t>
            </a:r>
            <a:r>
              <a:t> </a:t>
            </a:r>
          </a:p>
          <a:p>
            <a:pPr lvl="2">
              <a:lnSpc>
                <a:spcPct val="110000"/>
              </a:lnSpc>
              <a:spcBef>
                <a:spcPts val="0"/>
              </a:spcBef>
              <a:buBlip>
                <a:blip r:embed="rId2"/>
              </a:buBlip>
              <a:defRPr b="0"/>
            </a:pPr>
            <a:r>
              <a:rPr u="sng">
                <a:hlinkClick r:id="rId5" invalidUrl="" action="" tgtFrame="" tooltip="" history="1" highlightClick="0" endSnd="0"/>
              </a:rPr>
              <a:t>Aufgaben</a:t>
            </a:r>
          </a:p>
          <a:p>
            <a:pPr lvl="2">
              <a:lnSpc>
                <a:spcPct val="110000"/>
              </a:lnSpc>
              <a:spcBef>
                <a:spcPts val="0"/>
              </a:spcBef>
              <a:buBlip>
                <a:blip r:embed="rId2"/>
              </a:buBlip>
              <a:defRPr b="0"/>
            </a:pPr>
            <a:r>
              <a:rPr u="sng">
                <a:hlinkClick r:id="rId6" invalidUrl="" action="" tgtFrame="" tooltip="" history="1" highlightClick="0" endSnd="0"/>
              </a:rPr>
              <a:t>Gruppendateien</a:t>
            </a:r>
          </a:p>
          <a:p>
            <a:pPr lvl="2">
              <a:lnSpc>
                <a:spcPct val="110000"/>
              </a:lnSpc>
              <a:spcBef>
                <a:spcPts val="0"/>
              </a:spcBef>
              <a:buBlip>
                <a:blip r:embed="rId2"/>
              </a:buBlip>
              <a:defRPr b="0"/>
            </a:pPr>
            <a:r>
              <a:t>Kalender</a:t>
            </a:r>
          </a:p>
        </p:txBody>
      </p:sp>
      <p:sp>
        <p:nvSpPr>
          <p:cNvPr id="287" name="Shape 287"/>
          <p:cNvSpPr txBox="1"/>
          <p:nvPr>
            <p:ph type="title"/>
          </p:nvPr>
        </p:nvSpPr>
        <p:spPr>
          <a:xfrm>
            <a:off x="792996" y="1265981"/>
            <a:ext cx="22798008" cy="1114901"/>
          </a:xfrm>
          <a:prstGeom prst="rect">
            <a:avLst/>
          </a:prstGeom>
        </p:spPr>
        <p:txBody>
          <a:bodyPr/>
          <a:lstStyle>
            <a:lvl1pPr defTabSz="566674">
              <a:defRPr spc="174" sz="5820">
                <a:solidFill>
                  <a:srgbClr val="FABB00"/>
                </a:solidFill>
              </a:defRPr>
            </a:lvl1pPr>
          </a:lstStyle>
          <a:p>
            <a:pPr/>
            <a:r>
              <a:t>Definition der Ausgangssituation</a:t>
            </a:r>
          </a:p>
        </p:txBody>
      </p:sp>
      <p:sp>
        <p:nvSpPr>
          <p:cNvPr id="288" name="Shape 288"/>
          <p:cNvSpPr txBox="1"/>
          <p:nvPr/>
        </p:nvSpPr>
        <p:spPr>
          <a:xfrm>
            <a:off x="774211" y="12687735"/>
            <a:ext cx="12855805"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2D4B7B"/>
                </a:solidFill>
              </a:defRPr>
            </a:pPr>
            <a:r>
              <a:t>*</a:t>
            </a:r>
            <a:r>
              <a:rPr b="1" spc="19" sz="2000">
                <a:solidFill>
                  <a:srgbClr val="2E4B7B"/>
                </a:solidFill>
                <a:latin typeface="+mn-lt"/>
                <a:ea typeface="+mn-ea"/>
                <a:cs typeface="+mn-cs"/>
                <a:sym typeface="Avenir Next Regular"/>
                <a:hlinkClick r:id="rId7" invalidUrl="" action="" tgtFrame="" tooltip="" history="1" highlightClick="0" endSnd="0"/>
              </a:rPr>
              <a:t>https://www.schulministerium.nrw.de/themen/schulsystem/angepasster-schulbetrieb-corona-zeiten</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290" name="Lernzyklus-Hybrid.png"/>
          <p:cNvPicPr>
            <a:picLocks noChangeAspect="1"/>
          </p:cNvPicPr>
          <p:nvPr/>
        </p:nvPicPr>
        <p:blipFill>
          <a:blip r:embed="rId2">
            <a:extLst/>
          </a:blip>
          <a:stretch>
            <a:fillRect/>
          </a:stretch>
        </p:blipFill>
        <p:spPr>
          <a:xfrm>
            <a:off x="645001" y="-283750"/>
            <a:ext cx="22663270" cy="15105072"/>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292" name="Lernzyklus-Hybrid-Dalton.png"/>
          <p:cNvPicPr>
            <a:picLocks noChangeAspect="1"/>
          </p:cNvPicPr>
          <p:nvPr/>
        </p:nvPicPr>
        <p:blipFill>
          <a:blip r:embed="rId2">
            <a:extLst/>
          </a:blip>
          <a:srcRect l="12" t="0" r="12" b="0"/>
          <a:stretch>
            <a:fillRect/>
          </a:stretch>
        </p:blipFill>
        <p:spPr>
          <a:xfrm>
            <a:off x="661272" y="-84363"/>
            <a:ext cx="22225001" cy="14816669"/>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94" name="Shape 294"/>
          <p:cNvSpPr txBox="1"/>
          <p:nvPr>
            <p:ph type="body" idx="1"/>
          </p:nvPr>
        </p:nvSpPr>
        <p:spPr>
          <a:xfrm>
            <a:off x="702064" y="2045282"/>
            <a:ext cx="22979872" cy="12280901"/>
          </a:xfrm>
          <a:prstGeom prst="rect">
            <a:avLst/>
          </a:prstGeom>
        </p:spPr>
        <p:txBody>
          <a:bodyPr>
            <a:noAutofit/>
          </a:bodyPr>
          <a:lstStyle/>
          <a:p>
            <a:pPr>
              <a:lnSpc>
                <a:spcPct val="110000"/>
              </a:lnSpc>
              <a:spcBef>
                <a:spcPts val="0"/>
              </a:spcBef>
              <a:buBlip>
                <a:blip r:embed="rId2"/>
              </a:buBlip>
              <a:defRPr b="0" spc="32" sz="3200"/>
            </a:pPr>
            <a:r>
              <a:t>klare </a:t>
            </a:r>
            <a:r>
              <a:rPr b="1"/>
              <a:t>Strukturierung und Rhythmisierung der Arbeitswoche</a:t>
            </a:r>
            <a:endParaRPr b="1"/>
          </a:p>
          <a:p>
            <a:pPr lvl="3">
              <a:lnSpc>
                <a:spcPct val="110000"/>
              </a:lnSpc>
              <a:spcBef>
                <a:spcPts val="0"/>
              </a:spcBef>
              <a:buBlip>
                <a:blip r:embed="rId2"/>
              </a:buBlip>
              <a:defRPr b="0" spc="32" sz="3200"/>
            </a:pPr>
            <a:r>
              <a:t>Aufgaben werden gemäß Stundentafel jeweils zum Stundenbeginn bereitgestellt.</a:t>
            </a:r>
          </a:p>
          <a:p>
            <a:pPr lvl="4" marL="3104444" indent="-564444">
              <a:lnSpc>
                <a:spcPct val="110000"/>
              </a:lnSpc>
              <a:spcBef>
                <a:spcPts val="0"/>
              </a:spcBef>
              <a:buBlip>
                <a:blip r:embed="rId2"/>
              </a:buBlip>
              <a:defRPr b="0" spc="32" sz="3200"/>
            </a:pPr>
            <a:r>
              <a:t>Vorteil der engeren Struktur des Lerntages</a:t>
            </a:r>
          </a:p>
          <a:p>
            <a:pPr lvl="3">
              <a:lnSpc>
                <a:spcPct val="110000"/>
              </a:lnSpc>
              <a:spcBef>
                <a:spcPts val="0"/>
              </a:spcBef>
              <a:buBlip>
                <a:blip r:embed="rId2"/>
              </a:buBlip>
              <a:defRPr b="0" spc="32" sz="3200"/>
            </a:pPr>
            <a:r>
              <a:t>Alternativ: Aufgaben werden als Wochenplan nach Haupt- und Nebenfächern getrennt bereitgestellt.</a:t>
            </a:r>
          </a:p>
          <a:p>
            <a:pPr lvl="4" marL="3104444" indent="-564444">
              <a:lnSpc>
                <a:spcPct val="110000"/>
              </a:lnSpc>
              <a:spcBef>
                <a:spcPts val="0"/>
              </a:spcBef>
              <a:buBlip>
                <a:blip r:embed="rId2"/>
              </a:buBlip>
              <a:defRPr b="0" spc="32" sz="3200"/>
            </a:pPr>
            <a:r>
              <a:t>Vorteil der asynchronen Nutzung technischer Ausstattung</a:t>
            </a:r>
            <a:endParaRPr b="1"/>
          </a:p>
          <a:p>
            <a:pPr lvl="3">
              <a:lnSpc>
                <a:spcPct val="110000"/>
              </a:lnSpc>
              <a:spcBef>
                <a:spcPts val="0"/>
              </a:spcBef>
              <a:buBlip>
                <a:blip r:embed="rId2"/>
              </a:buBlip>
              <a:defRPr b="0" spc="32" sz="3200"/>
            </a:pPr>
            <a:r>
              <a:t>Für die Erledigung der Aufgaben erhalten die Schüler*innen einen </a:t>
            </a:r>
            <a:r>
              <a:rPr b="1"/>
              <a:t>genauen Abgabetermin</a:t>
            </a:r>
            <a:r>
              <a:t> und eine genaue Anweisung zum </a:t>
            </a:r>
            <a:r>
              <a:rPr b="1"/>
              <a:t>Abgabeumfang </a:t>
            </a:r>
            <a:r>
              <a:t>sowie dem </a:t>
            </a:r>
            <a:r>
              <a:rPr b="1"/>
              <a:t>Abgabeformat</a:t>
            </a:r>
            <a:r>
              <a:t>.</a:t>
            </a:r>
            <a:endParaRPr b="1"/>
          </a:p>
          <a:p>
            <a:pPr lvl="3">
              <a:lnSpc>
                <a:spcPct val="110000"/>
              </a:lnSpc>
              <a:spcBef>
                <a:spcPts val="0"/>
              </a:spcBef>
              <a:buBlip>
                <a:blip r:embed="rId2"/>
              </a:buBlip>
              <a:defRPr b="0" spc="32" sz="3200"/>
            </a:pPr>
            <a:r>
              <a:t>Lehrkräfte stellen in den Aufgabenstellungen eine klare </a:t>
            </a:r>
            <a:r>
              <a:rPr b="1"/>
              <a:t>Lernprogression</a:t>
            </a:r>
            <a:r>
              <a:t> her.</a:t>
            </a:r>
          </a:p>
          <a:p>
            <a:pPr>
              <a:lnSpc>
                <a:spcPct val="110000"/>
              </a:lnSpc>
              <a:spcBef>
                <a:spcPts val="0"/>
              </a:spcBef>
              <a:buBlip>
                <a:blip r:embed="rId2"/>
              </a:buBlip>
              <a:defRPr b="0" spc="32" sz="3200"/>
            </a:pPr>
            <a:r>
              <a:rPr b="1"/>
              <a:t>offene Sprechzeiten</a:t>
            </a:r>
            <a:r>
              <a:t> in Form von Text-, Audio- und/oder Videochats über IServ</a:t>
            </a:r>
          </a:p>
          <a:p>
            <a:pPr>
              <a:lnSpc>
                <a:spcPct val="110000"/>
              </a:lnSpc>
              <a:spcBef>
                <a:spcPts val="0"/>
              </a:spcBef>
              <a:buBlip>
                <a:blip r:embed="rId2"/>
              </a:buBlip>
              <a:defRPr b="0" spc="32" sz="3200"/>
            </a:pPr>
            <a:r>
              <a:rPr b="1"/>
              <a:t>Fachlehrer terminieren verbindliche Videochat-Termine einmal pro Woche/alle 2 Wochen </a:t>
            </a:r>
            <a:r>
              <a:t>(bei einstündigen Fächern).</a:t>
            </a:r>
          </a:p>
          <a:p>
            <a:pPr lvl="3">
              <a:lnSpc>
                <a:spcPct val="110000"/>
              </a:lnSpc>
              <a:spcBef>
                <a:spcPts val="0"/>
              </a:spcBef>
              <a:buBlip>
                <a:blip r:embed="rId2"/>
              </a:buBlip>
              <a:defRPr b="0" spc="32" sz="3200"/>
            </a:pPr>
            <a:r>
              <a:t>Termine liegen asynchron zum </a:t>
            </a:r>
            <a:r>
              <a:rPr b="1"/>
              <a:t>Stundenplan.</a:t>
            </a:r>
          </a:p>
          <a:p>
            <a:pPr lvl="3">
              <a:lnSpc>
                <a:spcPct val="110000"/>
              </a:lnSpc>
              <a:spcBef>
                <a:spcPts val="0"/>
              </a:spcBef>
              <a:buBlip>
                <a:blip r:embed="rId2"/>
              </a:buBlip>
              <a:defRPr b="0" spc="32" sz="3200"/>
            </a:pPr>
            <a:r>
              <a:t>Die Lehrkräfte stellen der Lerngruppe vorab eine kurze Agenda der Videokonferenz via IServ zur Verfügung.</a:t>
            </a:r>
          </a:p>
          <a:p>
            <a:pPr>
              <a:lnSpc>
                <a:spcPct val="110000"/>
              </a:lnSpc>
              <a:spcBef>
                <a:spcPts val="0"/>
              </a:spcBef>
              <a:buBlip>
                <a:blip r:embed="rId2"/>
              </a:buBlip>
              <a:defRPr b="0" spc="32" sz="3200"/>
            </a:pPr>
            <a:r>
              <a:t>Die Lehrkräfte führen für alle Lerngruppen ein </a:t>
            </a:r>
            <a:r>
              <a:rPr b="1"/>
              <a:t>Kursbuch</a:t>
            </a:r>
            <a:r>
              <a:t> und notieren hier:</a:t>
            </a:r>
          </a:p>
          <a:p>
            <a:pPr lvl="5" algn="l" defTabSz="355600">
              <a:lnSpc>
                <a:spcPct val="110000"/>
              </a:lnSpc>
              <a:defRPr b="0" spc="32" sz="3200">
                <a:solidFill>
                  <a:srgbClr val="7594C0"/>
                </a:solidFill>
              </a:defRPr>
            </a:pPr>
            <a:r>
              <a:t>a) das fristgerechte Abrufen der Aufgaben durch die Schüler*innen,</a:t>
            </a:r>
          </a:p>
          <a:p>
            <a:pPr lvl="5" algn="l" defTabSz="355600">
              <a:lnSpc>
                <a:spcPct val="110000"/>
              </a:lnSpc>
              <a:defRPr b="0" spc="32" sz="3200">
                <a:solidFill>
                  <a:srgbClr val="7594C0"/>
                </a:solidFill>
              </a:defRPr>
            </a:pPr>
            <a:r>
              <a:t>b) die Anwesenheit der Schüler*innen bei Videokonferenzen und Chats,</a:t>
            </a:r>
          </a:p>
          <a:p>
            <a:pPr lvl="5" algn="l" defTabSz="355600">
              <a:lnSpc>
                <a:spcPct val="110000"/>
              </a:lnSpc>
              <a:defRPr b="0" spc="32" sz="3200">
                <a:solidFill>
                  <a:srgbClr val="7594C0"/>
                </a:solidFill>
              </a:defRPr>
            </a:pPr>
            <a:r>
              <a:t>c) entschuldigte Schüler*innen.</a:t>
            </a:r>
          </a:p>
        </p:txBody>
      </p:sp>
      <p:sp>
        <p:nvSpPr>
          <p:cNvPr id="295" name="Shape 295"/>
          <p:cNvSpPr txBox="1"/>
          <p:nvPr>
            <p:ph type="title"/>
          </p:nvPr>
        </p:nvSpPr>
        <p:spPr>
          <a:xfrm>
            <a:off x="914923" y="1054253"/>
            <a:ext cx="22554154" cy="1649711"/>
          </a:xfrm>
          <a:prstGeom prst="rect">
            <a:avLst/>
          </a:prstGeom>
        </p:spPr>
        <p:txBody>
          <a:bodyPr/>
          <a:lstStyle>
            <a:lvl1pPr>
              <a:defRPr spc="180" sz="6000">
                <a:solidFill>
                  <a:srgbClr val="FABB00"/>
                </a:solidFill>
              </a:defRPr>
            </a:lvl1pPr>
          </a:lstStyle>
          <a:p>
            <a:pPr/>
            <a:r>
              <a:t>Zeitliche Strukturierung des Lernens</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97" name="Shape 297"/>
          <p:cNvSpPr txBox="1"/>
          <p:nvPr>
            <p:ph type="body" idx="1"/>
          </p:nvPr>
        </p:nvSpPr>
        <p:spPr>
          <a:xfrm>
            <a:off x="864965" y="2932038"/>
            <a:ext cx="22654070" cy="9208121"/>
          </a:xfrm>
          <a:prstGeom prst="rect">
            <a:avLst/>
          </a:prstGeom>
        </p:spPr>
        <p:txBody>
          <a:bodyPr>
            <a:noAutofit/>
          </a:bodyPr>
          <a:lstStyle/>
          <a:p>
            <a:pPr>
              <a:lnSpc>
                <a:spcPct val="110000"/>
              </a:lnSpc>
              <a:spcBef>
                <a:spcPts val="0"/>
              </a:spcBef>
              <a:buBlip>
                <a:blip r:embed="rId2"/>
              </a:buBlip>
              <a:defRPr b="0"/>
            </a:pPr>
            <a:r>
              <a:t>Schüler*innen, die diagnostizierte oder offensichtliche Schwierigkeiten beim Anfertigen der Aufgaben haben, erhalten </a:t>
            </a:r>
            <a:r>
              <a:rPr b="1"/>
              <a:t>individuelle Förderangebote</a:t>
            </a:r>
            <a:r>
              <a:t>, z.B.  über eine Telefonsprechstunde oder ein reduziertes bzw. vereinfachtes Aufgabenpensum*.</a:t>
            </a:r>
          </a:p>
          <a:p>
            <a:pPr>
              <a:lnSpc>
                <a:spcPct val="110000"/>
              </a:lnSpc>
              <a:spcBef>
                <a:spcPts val="0"/>
              </a:spcBef>
              <a:buBlip>
                <a:blip r:embed="rId2"/>
              </a:buBlip>
              <a:defRPr b="0"/>
            </a:pPr>
            <a:r>
              <a:t>Alle Schüler*innen, die kein </a:t>
            </a:r>
            <a:r>
              <a:rPr b="1"/>
              <a:t>digitales Endgerät</a:t>
            </a:r>
            <a:r>
              <a:t> zur Verfügung haben, erhalten zeitnah von der Schule ein Gerät und erlernen im Präsenzunterricht den Umgang mit diesem Gerät.</a:t>
            </a:r>
          </a:p>
          <a:p>
            <a:pPr>
              <a:lnSpc>
                <a:spcPct val="110000"/>
              </a:lnSpc>
              <a:spcBef>
                <a:spcPts val="0"/>
              </a:spcBef>
              <a:buBlip>
                <a:blip r:embed="rId2"/>
              </a:buBlip>
              <a:defRPr b="0"/>
            </a:pPr>
            <a:r>
              <a:t>Schüler*innen mit Förderbedarf, die tagsüber alleine sind, werden in </a:t>
            </a:r>
            <a:r>
              <a:rPr b="1"/>
              <a:t>regelmäßigen Abständen </a:t>
            </a:r>
            <a:r>
              <a:t>von Lehrkräften, FSjler*innen oder Ganztagsbetreuer*innen </a:t>
            </a:r>
            <a:r>
              <a:rPr b="1"/>
              <a:t>telefonisch</a:t>
            </a:r>
            <a:r>
              <a:t> kontaktiert.</a:t>
            </a:r>
          </a:p>
          <a:p>
            <a:pPr>
              <a:lnSpc>
                <a:spcPct val="110000"/>
              </a:lnSpc>
              <a:spcBef>
                <a:spcPts val="0"/>
              </a:spcBef>
              <a:buBlip>
                <a:blip r:embed="rId2"/>
              </a:buBlip>
              <a:defRPr b="0"/>
            </a:pPr>
            <a:r>
              <a:t>Schule/ Klassenteams/ Elternpflegschaft bilden einen </a:t>
            </a:r>
            <a:r>
              <a:rPr b="1"/>
              <a:t>Pool von Familien, die die oben benannten Kinder in der Zeit des Distanzlernens unterstützen</a:t>
            </a:r>
            <a:r>
              <a:t>. </a:t>
            </a:r>
            <a:r>
              <a:rPr u="sng">
                <a:hlinkClick r:id="rId3" invalidUrl="" action="" tgtFrame="" tooltip="" history="1" highlightClick="0" endSnd="0"/>
              </a:rPr>
              <a:t>Hierzu klärt die Schulleitung den Ist- Zustand</a:t>
            </a:r>
            <a:r>
              <a:t>.</a:t>
            </a:r>
          </a:p>
          <a:p>
            <a:pPr>
              <a:lnSpc>
                <a:spcPct val="110000"/>
              </a:lnSpc>
              <a:spcBef>
                <a:spcPts val="0"/>
              </a:spcBef>
              <a:buBlip>
                <a:blip r:embed="rId2"/>
              </a:buBlip>
              <a:defRPr b="0"/>
            </a:pPr>
            <a:r>
              <a:t>Vereinbarung von positiven</a:t>
            </a:r>
            <a:r>
              <a:rPr b="1"/>
              <a:t> Verstärkersystemen.</a:t>
            </a:r>
          </a:p>
        </p:txBody>
      </p:sp>
      <p:sp>
        <p:nvSpPr>
          <p:cNvPr id="298" name="Shape 298"/>
          <p:cNvSpPr txBox="1"/>
          <p:nvPr>
            <p:ph type="title"/>
          </p:nvPr>
        </p:nvSpPr>
        <p:spPr>
          <a:xfrm>
            <a:off x="922461" y="1352801"/>
            <a:ext cx="22539078" cy="1153668"/>
          </a:xfrm>
          <a:prstGeom prst="rect">
            <a:avLst/>
          </a:prstGeom>
        </p:spPr>
        <p:txBody>
          <a:bodyPr/>
          <a:lstStyle>
            <a:lvl1pPr>
              <a:defRPr spc="180" sz="6000">
                <a:solidFill>
                  <a:srgbClr val="FABB00"/>
                </a:solidFill>
              </a:defRPr>
            </a:lvl1pPr>
          </a:lstStyle>
          <a:p>
            <a:pPr/>
            <a:r>
              <a:t>Aspekte der Individuellen Förderung</a:t>
            </a:r>
          </a:p>
        </p:txBody>
      </p:sp>
      <p:sp>
        <p:nvSpPr>
          <p:cNvPr id="299" name="Shape 299"/>
          <p:cNvSpPr txBox="1"/>
          <p:nvPr/>
        </p:nvSpPr>
        <p:spPr>
          <a:xfrm>
            <a:off x="755645" y="12694162"/>
            <a:ext cx="11513160"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0E398A"/>
                </a:solidFill>
              </a:defRPr>
            </a:pPr>
            <a:r>
              <a:t>*</a:t>
            </a:r>
            <a:r>
              <a:rPr b="1" spc="19" sz="2000">
                <a:solidFill>
                  <a:srgbClr val="2E4B7B"/>
                </a:solidFill>
                <a:latin typeface="+mn-lt"/>
                <a:ea typeface="+mn-ea"/>
                <a:cs typeface="+mn-cs"/>
                <a:sym typeface="Avenir Next Regular"/>
                <a:hlinkClick r:id="rId4" invalidUrl="" action="" tgtFrame="" tooltip="" history="1" highlightClick="0" endSnd="0"/>
              </a:rPr>
              <a:t>https://broschüren.nrw/distanzunterricht/home/#!/sonderpaedagogische-unterstuetzung</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01" name="Shape 301"/>
          <p:cNvSpPr txBox="1"/>
          <p:nvPr>
            <p:ph type="body" idx="1"/>
          </p:nvPr>
        </p:nvSpPr>
        <p:spPr>
          <a:xfrm>
            <a:off x="754577" y="2606127"/>
            <a:ext cx="22874846" cy="8641531"/>
          </a:xfrm>
          <a:prstGeom prst="rect">
            <a:avLst/>
          </a:prstGeom>
        </p:spPr>
        <p:txBody>
          <a:bodyPr/>
          <a:lstStyle/>
          <a:p>
            <a:pPr marL="603250" indent="-603250" defTabSz="337820">
              <a:lnSpc>
                <a:spcPct val="110000"/>
              </a:lnSpc>
              <a:spcBef>
                <a:spcPts val="0"/>
              </a:spcBef>
              <a:buBlip>
                <a:blip r:embed="rId2"/>
              </a:buBlip>
              <a:defRPr b="0" spc="34" sz="3420"/>
            </a:pPr>
            <a:r>
              <a:t>Schule organisiert </a:t>
            </a:r>
            <a:r>
              <a:rPr b="1"/>
              <a:t>jahrgangsübergreifende Tutorensysteme</a:t>
            </a:r>
            <a:r>
              <a:t>, die digital als zusätzliche Angebote zur Verfügung stehen.*</a:t>
            </a:r>
          </a:p>
          <a:p>
            <a:pPr marL="603250" indent="-603250" defTabSz="337820">
              <a:lnSpc>
                <a:spcPct val="110000"/>
              </a:lnSpc>
              <a:spcBef>
                <a:spcPts val="0"/>
              </a:spcBef>
              <a:buBlip>
                <a:blip r:embed="rId2"/>
              </a:buBlip>
              <a:defRPr b="0" spc="34" sz="3420"/>
            </a:pPr>
            <a:r>
              <a:rPr b="1"/>
              <a:t>Pool von Tutoren-Schüler*innen</a:t>
            </a:r>
            <a:r>
              <a:t> wird während des Präsenzunterrichts als Forum über IServ angelegt und kann im Distanzlernen von leistungsschwächeren Schüler*innen abgerufen werden.</a:t>
            </a:r>
          </a:p>
          <a:p>
            <a:pPr marL="603250" indent="-603250" defTabSz="337820">
              <a:lnSpc>
                <a:spcPct val="110000"/>
              </a:lnSpc>
              <a:spcBef>
                <a:spcPts val="0"/>
              </a:spcBef>
              <a:buBlip>
                <a:blip r:embed="rId2"/>
              </a:buBlip>
              <a:defRPr b="0" spc="34" sz="3420"/>
            </a:pPr>
            <a:r>
              <a:t>Eine </a:t>
            </a:r>
            <a:r>
              <a:rPr b="1"/>
              <a:t>IServ-Sprechstunde von Medienscouts und Medienfreaks</a:t>
            </a:r>
            <a:r>
              <a:t> als Unterstützungsangebot von technischen Fragen entlastet die Lehrkräfte.</a:t>
            </a:r>
          </a:p>
          <a:p>
            <a:pPr marL="603250" indent="-603250" defTabSz="337820">
              <a:lnSpc>
                <a:spcPct val="110000"/>
              </a:lnSpc>
              <a:spcBef>
                <a:spcPts val="0"/>
              </a:spcBef>
              <a:buBlip>
                <a:blip r:embed="rId2"/>
              </a:buBlip>
              <a:defRPr b="0" spc="34" sz="3420"/>
            </a:pPr>
            <a:r>
              <a:t>Lehrkräfte, mit freien Kapazitäten, unterstützen andere Lehrkräfte ggf. bei den Korrekturen einfacher Aufgaben (z.B. Vokabeltests, Rechtschreibkorrekturen, etc.). Diese Ausnahmefälle können nur durch die Schulleitung koordiniert werden.</a:t>
            </a:r>
          </a:p>
          <a:p>
            <a:pPr marL="603250" indent="-603250" defTabSz="337820">
              <a:lnSpc>
                <a:spcPct val="110000"/>
              </a:lnSpc>
              <a:spcBef>
                <a:spcPts val="0"/>
              </a:spcBef>
              <a:buBlip>
                <a:blip r:embed="rId2"/>
              </a:buBlip>
              <a:defRPr b="0" spc="34" sz="3420"/>
            </a:pPr>
            <a:r>
              <a:t>Fachlehrer*innen in </a:t>
            </a:r>
            <a:r>
              <a:rPr b="1"/>
              <a:t>Jahrgangsstufenteams</a:t>
            </a:r>
            <a:r>
              <a:t> planen in Absprache gemeinsame digitale Unterrichtsvorhaben. Die Erstellung von Wochenplänen wird unter den Lehrkräften aufgeteilt. Sollten die unterrichtenden Lehrkräfte dies nicht als entlastend empfinden, planen sie weiterhin ihre individuellen Unterrichtsreihen.</a:t>
            </a:r>
          </a:p>
          <a:p>
            <a:pPr marL="603250" indent="-603250" defTabSz="337820">
              <a:lnSpc>
                <a:spcPct val="110000"/>
              </a:lnSpc>
              <a:spcBef>
                <a:spcPts val="0"/>
              </a:spcBef>
              <a:buBlip>
                <a:blip r:embed="rId2"/>
              </a:buBlip>
              <a:defRPr b="0" spc="34" sz="3420"/>
            </a:pPr>
            <a:r>
              <a:rPr b="1"/>
              <a:t>Große Lerngruppen</a:t>
            </a:r>
            <a:r>
              <a:t> werden geteilt und </a:t>
            </a:r>
            <a:r>
              <a:rPr b="1"/>
              <a:t>im Team in Videokonferenzen</a:t>
            </a:r>
            <a:r>
              <a:t> unterrichtet.</a:t>
            </a:r>
          </a:p>
        </p:txBody>
      </p:sp>
      <p:sp>
        <p:nvSpPr>
          <p:cNvPr id="302" name="Shape 302"/>
          <p:cNvSpPr txBox="1"/>
          <p:nvPr>
            <p:ph type="title"/>
          </p:nvPr>
        </p:nvSpPr>
        <p:spPr>
          <a:xfrm>
            <a:off x="796579" y="1240581"/>
            <a:ext cx="22790842" cy="1287928"/>
          </a:xfrm>
          <a:prstGeom prst="rect">
            <a:avLst/>
          </a:prstGeom>
        </p:spPr>
        <p:txBody>
          <a:bodyPr/>
          <a:lstStyle>
            <a:lvl1pPr>
              <a:defRPr spc="180" sz="6000">
                <a:solidFill>
                  <a:srgbClr val="FABB00"/>
                </a:solidFill>
              </a:defRPr>
            </a:lvl1pPr>
          </a:lstStyle>
          <a:p>
            <a:pPr/>
            <a:r>
              <a:t>Optionen Peer-Teaching + Teamteaching</a:t>
            </a:r>
          </a:p>
        </p:txBody>
      </p:sp>
      <p:sp>
        <p:nvSpPr>
          <p:cNvPr id="303" name="Shape 303"/>
          <p:cNvSpPr txBox="1"/>
          <p:nvPr/>
        </p:nvSpPr>
        <p:spPr>
          <a:xfrm>
            <a:off x="707079" y="12715600"/>
            <a:ext cx="10631019"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294E8F"/>
                </a:solidFill>
              </a:defRPr>
            </a:pPr>
            <a:r>
              <a:t>* </a:t>
            </a:r>
            <a:r>
              <a:rPr b="1" spc="19" sz="2000">
                <a:solidFill>
                  <a:srgbClr val="2E4B7B"/>
                </a:solidFill>
                <a:latin typeface="+mn-lt"/>
                <a:ea typeface="+mn-ea"/>
                <a:cs typeface="+mn-cs"/>
                <a:sym typeface="Avenir Next Regular"/>
                <a:hlinkClick r:id="rId3" invalidUrl="" action="" tgtFrame="" tooltip="" history="1" highlightClick="0" endSnd="0"/>
              </a:rPr>
              <a:t>https://xn--broschren-v9a.nrw/distanzunterricht/home/#!/beratung-und-feedback</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5"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306" name="Shape 306"/>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07" name="Shape 307"/>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08" name="Shape 308"/>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09" name="Shape 309"/>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310" name="Shape 310"/>
          <p:cNvSpPr txBox="1"/>
          <p:nvPr>
            <p:ph type="title"/>
          </p:nvPr>
        </p:nvSpPr>
        <p:spPr>
          <a:prstGeom prst="rect">
            <a:avLst/>
          </a:prstGeom>
        </p:spPr>
        <p:txBody>
          <a:bodyPr/>
          <a:lstStyle>
            <a:lvl1pPr>
              <a:defRPr spc="285" sz="9500"/>
            </a:lvl1pPr>
          </a:lstStyle>
          <a:p>
            <a:pPr/>
            <a:r>
              <a:t>RemoteUnterricht bei Schulschließung </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12" name="Shape 312"/>
          <p:cNvSpPr txBox="1"/>
          <p:nvPr>
            <p:ph type="body" idx="1"/>
          </p:nvPr>
        </p:nvSpPr>
        <p:spPr>
          <a:xfrm>
            <a:off x="832477" y="2699567"/>
            <a:ext cx="22719046" cy="9260338"/>
          </a:xfrm>
          <a:prstGeom prst="rect">
            <a:avLst/>
          </a:prstGeom>
        </p:spPr>
        <p:txBody>
          <a:bodyPr>
            <a:noAutofit/>
          </a:bodyPr>
          <a:lstStyle/>
          <a:p>
            <a:pPr>
              <a:lnSpc>
                <a:spcPct val="110000"/>
              </a:lnSpc>
              <a:spcBef>
                <a:spcPts val="0"/>
              </a:spcBef>
              <a:buBlip>
                <a:blip r:embed="rId2"/>
              </a:buBlip>
              <a:defRPr b="0"/>
            </a:pPr>
            <a:r>
              <a:rPr b="1"/>
              <a:t>asynchrones Lernen</a:t>
            </a:r>
            <a:r>
              <a:t> in eigenem Tempo nach </a:t>
            </a:r>
            <a:r>
              <a:rPr b="1"/>
              <a:t>Wochenplänen</a:t>
            </a:r>
            <a:r>
              <a:t> und </a:t>
            </a:r>
            <a:r>
              <a:rPr b="1"/>
              <a:t>synchronen Beratungs- und Besprechungsphasen</a:t>
            </a:r>
            <a:r>
              <a:t> mit Fach- oder Klassenlehrern im Videochat, Messenger oder Telefonat*</a:t>
            </a:r>
          </a:p>
          <a:p>
            <a:pPr>
              <a:lnSpc>
                <a:spcPct val="110000"/>
              </a:lnSpc>
              <a:spcBef>
                <a:spcPts val="0"/>
              </a:spcBef>
              <a:buBlip>
                <a:blip r:embed="rId2"/>
              </a:buBlip>
              <a:defRPr b="0"/>
            </a:pPr>
            <a:r>
              <a:t>Maßgabe: Präsenzunterricht </a:t>
            </a:r>
            <a:r>
              <a:rPr b="1" u="sng"/>
              <a:t>nicht</a:t>
            </a:r>
            <a:r>
              <a:t> 1:1 ins Digitale verlagern &amp; Augenmaß beim Umfang der von den Schüler*innen zu erledigenden Aufgaben wahren </a:t>
            </a:r>
          </a:p>
          <a:p>
            <a:pPr lvl="2">
              <a:lnSpc>
                <a:spcPct val="110000"/>
              </a:lnSpc>
              <a:spcBef>
                <a:spcPts val="0"/>
              </a:spcBef>
              <a:buBlip>
                <a:blip r:embed="rId2"/>
              </a:buBlip>
              <a:defRPr b="0"/>
            </a:pPr>
            <a:r>
              <a:t>Selbstmotivation &amp; Verantwortung für alle Bereiche des Lernprozesses</a:t>
            </a:r>
          </a:p>
          <a:p>
            <a:pPr lvl="2">
              <a:lnSpc>
                <a:spcPct val="110000"/>
              </a:lnSpc>
              <a:spcBef>
                <a:spcPts val="0"/>
              </a:spcBef>
              <a:buBlip>
                <a:blip r:embed="rId2"/>
              </a:buBlip>
              <a:defRPr b="0"/>
            </a:pPr>
            <a:r>
              <a:t>Verhindern von Bildungslücken insbesondere in den Kernfächern, die die Bildungskarrieren der Schüler*innen negativ beeinflussen könnten </a:t>
            </a:r>
          </a:p>
          <a:p>
            <a:pPr lvl="2">
              <a:lnSpc>
                <a:spcPct val="110000"/>
              </a:lnSpc>
              <a:spcBef>
                <a:spcPts val="0"/>
              </a:spcBef>
              <a:buBlip>
                <a:blip r:embed="rId2"/>
              </a:buBlip>
              <a:defRPr b="0"/>
            </a:pPr>
            <a:r>
              <a:t>Lernprogression muss auch in diesem Szenario ermöglicht werden</a:t>
            </a:r>
          </a:p>
          <a:p>
            <a:pPr lvl="2">
              <a:lnSpc>
                <a:spcPct val="110000"/>
              </a:lnSpc>
              <a:spcBef>
                <a:spcPts val="0"/>
              </a:spcBef>
              <a:buBlip>
                <a:blip r:embed="rId2"/>
              </a:buBlip>
              <a:defRPr b="0"/>
            </a:pPr>
            <a:r>
              <a:t>Frühzeitige Anbahnung eines </a:t>
            </a:r>
            <a:r>
              <a:rPr b="1"/>
              <a:t>reibungslosen Übergangs von Präsenz*- und Distanzunterricht </a:t>
            </a:r>
            <a:endParaRPr b="1"/>
          </a:p>
          <a:p>
            <a:pPr lvl="2">
              <a:lnSpc>
                <a:spcPct val="110000"/>
              </a:lnSpc>
              <a:spcBef>
                <a:spcPts val="0"/>
              </a:spcBef>
              <a:buBlip>
                <a:blip r:embed="rId2"/>
              </a:buBlip>
              <a:defRPr b="0"/>
            </a:pPr>
            <a:endParaRPr b="1"/>
          </a:p>
          <a:p>
            <a:pPr marL="0" indent="0">
              <a:lnSpc>
                <a:spcPct val="110000"/>
              </a:lnSpc>
              <a:spcBef>
                <a:spcPts val="0"/>
              </a:spcBef>
              <a:buSzTx/>
              <a:buNone/>
              <a:defRPr b="0"/>
            </a:pPr>
            <a:endParaRPr b="1"/>
          </a:p>
          <a:p>
            <a:pPr marL="0" indent="0">
              <a:lnSpc>
                <a:spcPct val="110000"/>
              </a:lnSpc>
              <a:spcBef>
                <a:spcPts val="0"/>
              </a:spcBef>
              <a:buSzTx/>
              <a:buNone/>
              <a:defRPr b="0"/>
            </a:pPr>
            <a:endParaRPr b="1"/>
          </a:p>
          <a:p>
            <a:pPr marL="0" indent="0">
              <a:lnSpc>
                <a:spcPct val="110000"/>
              </a:lnSpc>
              <a:spcBef>
                <a:spcPts val="0"/>
              </a:spcBef>
              <a:buSzTx/>
              <a:buNone/>
              <a:defRPr b="0"/>
            </a:pPr>
            <a:r>
              <a:rPr spc="29" sz="2900"/>
              <a:t>(*Präsenzunterricht versteht sich hier als jegliche Form des Zusammentreffens von Lehrer*innen und Schüler*innen ob im Unterricht in der Schule oder im Videochat.)</a:t>
            </a:r>
          </a:p>
        </p:txBody>
      </p:sp>
      <p:sp>
        <p:nvSpPr>
          <p:cNvPr id="313" name="Shape 313"/>
          <p:cNvSpPr txBox="1"/>
          <p:nvPr/>
        </p:nvSpPr>
        <p:spPr>
          <a:xfrm>
            <a:off x="750936" y="12750426"/>
            <a:ext cx="21389924" cy="444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spcBef>
                <a:spcPts val="4300"/>
              </a:spcBef>
              <a:defRPr b="1" spc="19" sz="2000">
                <a:solidFill>
                  <a:srgbClr val="2E4B7B"/>
                </a:solidFill>
                <a:latin typeface="+mn-lt"/>
                <a:ea typeface="+mn-ea"/>
                <a:cs typeface="+mn-cs"/>
                <a:sym typeface="Avenir Next Regular"/>
              </a:defRPr>
            </a:pPr>
            <a:r>
              <a:t>* </a:t>
            </a:r>
            <a:r>
              <a:rPr>
                <a:hlinkClick r:id="rId3" invalidUrl="" action="" tgtFrame="" tooltip="" history="1" highlightClick="0" endSnd="0"/>
              </a:rPr>
              <a:t>https://broschüren.nrw/distanzunterricht/home/#!/beratung-und-feedback</a:t>
            </a:r>
          </a:p>
        </p:txBody>
      </p:sp>
      <p:sp>
        <p:nvSpPr>
          <p:cNvPr id="314" name="Shape 314"/>
          <p:cNvSpPr txBox="1"/>
          <p:nvPr>
            <p:ph type="title"/>
          </p:nvPr>
        </p:nvSpPr>
        <p:spPr>
          <a:xfrm>
            <a:off x="806398" y="1265981"/>
            <a:ext cx="22554992" cy="1649711"/>
          </a:xfrm>
          <a:prstGeom prst="rect">
            <a:avLst/>
          </a:prstGeom>
        </p:spPr>
        <p:txBody>
          <a:bodyPr/>
          <a:lstStyle>
            <a:lvl1pPr>
              <a:defRPr spc="180" sz="6000">
                <a:solidFill>
                  <a:srgbClr val="FABB00"/>
                </a:solidFill>
              </a:defRPr>
            </a:lvl1pPr>
          </a:lstStyle>
          <a:p>
            <a:pPr/>
            <a:r>
              <a:t>Definition der Ausgangssituation</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3"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194" name="Shape 194"/>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95" name="Shape 195"/>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96" name="Shape 196"/>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97" name="Shape 197"/>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198" name="Shape 198"/>
          <p:cNvSpPr txBox="1"/>
          <p:nvPr>
            <p:ph type="title"/>
          </p:nvPr>
        </p:nvSpPr>
        <p:spPr>
          <a:prstGeom prst="rect">
            <a:avLst/>
          </a:prstGeom>
        </p:spPr>
        <p:txBody>
          <a:bodyPr/>
          <a:lstStyle>
            <a:lvl1pPr>
              <a:defRPr spc="285" sz="9500"/>
            </a:lvl1pPr>
          </a:lstStyle>
          <a:p>
            <a:pPr/>
            <a:r>
              <a:t>Einleitung</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16" name="Lernzyklus-homeschooling.png"/>
          <p:cNvPicPr>
            <a:picLocks noChangeAspect="1"/>
          </p:cNvPicPr>
          <p:nvPr/>
        </p:nvPicPr>
        <p:blipFill>
          <a:blip r:embed="rId2">
            <a:extLst/>
          </a:blip>
          <a:stretch>
            <a:fillRect/>
          </a:stretch>
        </p:blipFill>
        <p:spPr>
          <a:xfrm>
            <a:off x="1902427" y="0"/>
            <a:ext cx="20579147"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txBox="1"/>
          <p:nvPr>
            <p:ph type="body" idx="1"/>
          </p:nvPr>
        </p:nvSpPr>
        <p:spPr>
          <a:xfrm>
            <a:off x="852245" y="1315196"/>
            <a:ext cx="22589492" cy="11293289"/>
          </a:xfrm>
          <a:prstGeom prst="rect">
            <a:avLst/>
          </a:prstGeom>
        </p:spPr>
        <p:txBody>
          <a:bodyPr/>
          <a:lstStyle/>
          <a:p>
            <a:pPr>
              <a:defRPr spc="285" sz="9500"/>
            </a:pPr>
            <a:r>
              <a:t>Vereinbarung</a:t>
            </a:r>
          </a:p>
          <a:p>
            <a:pPr>
              <a:defRPr spc="285" sz="9500"/>
            </a:pPr>
          </a:p>
          <a:p>
            <a:pPr algn="l">
              <a:defRPr spc="285" sz="9500"/>
            </a:pPr>
            <a:r>
              <a:t>Jede Lehrkraft deckt alle Phasen des Lernzyklus </a:t>
            </a:r>
          </a:p>
          <a:p>
            <a:pPr algn="l">
              <a:defRPr spc="285" sz="9500"/>
            </a:pPr>
          </a:p>
          <a:p>
            <a:pPr algn="l">
              <a:defRPr spc="285" sz="9500"/>
            </a:pPr>
            <a:r>
              <a:t>mit eigens gewählten </a:t>
            </a:r>
          </a:p>
          <a:p>
            <a:pPr algn="l">
              <a:defRPr spc="285" sz="9500"/>
            </a:pPr>
            <a:r>
              <a:t>Mitteln ab</a:t>
            </a:r>
          </a:p>
        </p:txBody>
      </p:sp>
      <p:sp>
        <p:nvSpPr>
          <p:cNvPr id="319" name="Shape 319"/>
          <p:cNvSpPr/>
          <p:nvPr/>
        </p:nvSpPr>
        <p:spPr>
          <a:xfrm>
            <a:off x="21039083" y="5136684"/>
            <a:ext cx="1952313" cy="1855212"/>
          </a:xfrm>
          <a:custGeom>
            <a:avLst/>
            <a:gdLst/>
            <a:ahLst/>
            <a:cxnLst>
              <a:cxn ang="0">
                <a:pos x="wd2" y="hd2"/>
              </a:cxn>
              <a:cxn ang="5400000">
                <a:pos x="wd2" y="hd2"/>
              </a:cxn>
              <a:cxn ang="10800000">
                <a:pos x="wd2" y="hd2"/>
              </a:cxn>
              <a:cxn ang="16200000">
                <a:pos x="wd2" y="hd2"/>
              </a:cxn>
            </a:cxnLst>
            <a:rect l="0" t="0" r="r" b="b"/>
            <a:pathLst>
              <a:path w="21452" h="20404" fill="norm" stroke="1" extrusionOk="0">
                <a:moveTo>
                  <a:pt x="19340" y="6"/>
                </a:moveTo>
                <a:cubicBezTo>
                  <a:pt x="18911" y="-308"/>
                  <a:pt x="8317" y="11620"/>
                  <a:pt x="6423" y="13985"/>
                </a:cubicBezTo>
                <a:cubicBezTo>
                  <a:pt x="6323" y="14108"/>
                  <a:pt x="6215" y="14226"/>
                  <a:pt x="6090" y="14370"/>
                </a:cubicBezTo>
                <a:cubicBezTo>
                  <a:pt x="5960" y="14216"/>
                  <a:pt x="5854" y="14096"/>
                  <a:pt x="5755" y="13971"/>
                </a:cubicBezTo>
                <a:cubicBezTo>
                  <a:pt x="4964" y="12967"/>
                  <a:pt x="4458" y="12167"/>
                  <a:pt x="3657" y="11171"/>
                </a:cubicBezTo>
                <a:cubicBezTo>
                  <a:pt x="3337" y="10773"/>
                  <a:pt x="2972" y="10410"/>
                  <a:pt x="2634" y="10026"/>
                </a:cubicBezTo>
                <a:cubicBezTo>
                  <a:pt x="2472" y="9843"/>
                  <a:pt x="2283" y="9849"/>
                  <a:pt x="2071" y="9915"/>
                </a:cubicBezTo>
                <a:cubicBezTo>
                  <a:pt x="1856" y="9981"/>
                  <a:pt x="1574" y="9982"/>
                  <a:pt x="1303" y="10152"/>
                </a:cubicBezTo>
                <a:cubicBezTo>
                  <a:pt x="1209" y="10262"/>
                  <a:pt x="1332" y="10438"/>
                  <a:pt x="1349" y="10609"/>
                </a:cubicBezTo>
                <a:cubicBezTo>
                  <a:pt x="1369" y="10821"/>
                  <a:pt x="603" y="10792"/>
                  <a:pt x="203" y="11061"/>
                </a:cubicBezTo>
                <a:cubicBezTo>
                  <a:pt x="111" y="11123"/>
                  <a:pt x="286" y="11375"/>
                  <a:pt x="227" y="11440"/>
                </a:cubicBezTo>
                <a:cubicBezTo>
                  <a:pt x="51" y="11634"/>
                  <a:pt x="-61" y="11588"/>
                  <a:pt x="36" y="11826"/>
                </a:cubicBezTo>
                <a:cubicBezTo>
                  <a:pt x="896" y="13941"/>
                  <a:pt x="2182" y="15733"/>
                  <a:pt x="3218" y="17879"/>
                </a:cubicBezTo>
                <a:cubicBezTo>
                  <a:pt x="4865" y="21292"/>
                  <a:pt x="5178" y="19166"/>
                  <a:pt x="5654" y="19575"/>
                </a:cubicBezTo>
                <a:cubicBezTo>
                  <a:pt x="7119" y="20836"/>
                  <a:pt x="6474" y="21179"/>
                  <a:pt x="9921" y="16770"/>
                </a:cubicBezTo>
                <a:cubicBezTo>
                  <a:pt x="11378" y="14721"/>
                  <a:pt x="19009" y="5203"/>
                  <a:pt x="20710" y="3334"/>
                </a:cubicBezTo>
                <a:cubicBezTo>
                  <a:pt x="20919" y="3106"/>
                  <a:pt x="21118" y="2879"/>
                  <a:pt x="21258" y="2594"/>
                </a:cubicBezTo>
                <a:cubicBezTo>
                  <a:pt x="21526" y="2050"/>
                  <a:pt x="21539" y="2066"/>
                  <a:pt x="21150" y="1624"/>
                </a:cubicBezTo>
                <a:cubicBezTo>
                  <a:pt x="21006" y="1461"/>
                  <a:pt x="20856" y="1427"/>
                  <a:pt x="20646" y="1437"/>
                </a:cubicBezTo>
                <a:cubicBezTo>
                  <a:pt x="20244" y="1456"/>
                  <a:pt x="20044" y="1227"/>
                  <a:pt x="20086" y="860"/>
                </a:cubicBezTo>
                <a:cubicBezTo>
                  <a:pt x="20096" y="778"/>
                  <a:pt x="20075" y="672"/>
                  <a:pt x="20023" y="612"/>
                </a:cubicBezTo>
                <a:cubicBezTo>
                  <a:pt x="19903" y="469"/>
                  <a:pt x="19492" y="117"/>
                  <a:pt x="19340" y="6"/>
                </a:cubicBezTo>
                <a:close/>
              </a:path>
            </a:pathLst>
          </a:custGeom>
          <a:solidFill>
            <a:srgbClr val="FFFFFF"/>
          </a:solidFill>
          <a:ln w="12700">
            <a:miter lim="400000"/>
          </a:ln>
        </p:spPr>
        <p:txBody>
          <a:bodyPr lIns="50800" tIns="50800" rIns="50800" bIns="50800" anchor="ctr"/>
          <a:lstStyle/>
          <a:p>
            <a:pPr defTabSz="825500">
              <a:defRPr spc="0" sz="3200">
                <a:solidFill>
                  <a:srgbClr val="000000"/>
                </a:solidFill>
              </a:defRPr>
            </a:pPr>
          </a:p>
        </p:txBody>
      </p:sp>
      <p:sp>
        <p:nvSpPr>
          <p:cNvPr id="320" name="Shape 320"/>
          <p:cNvSpPr/>
          <p:nvPr/>
        </p:nvSpPr>
        <p:spPr>
          <a:xfrm>
            <a:off x="21039083" y="9412408"/>
            <a:ext cx="1952313" cy="1855212"/>
          </a:xfrm>
          <a:custGeom>
            <a:avLst/>
            <a:gdLst/>
            <a:ahLst/>
            <a:cxnLst>
              <a:cxn ang="0">
                <a:pos x="wd2" y="hd2"/>
              </a:cxn>
              <a:cxn ang="5400000">
                <a:pos x="wd2" y="hd2"/>
              </a:cxn>
              <a:cxn ang="10800000">
                <a:pos x="wd2" y="hd2"/>
              </a:cxn>
              <a:cxn ang="16200000">
                <a:pos x="wd2" y="hd2"/>
              </a:cxn>
            </a:cxnLst>
            <a:rect l="0" t="0" r="r" b="b"/>
            <a:pathLst>
              <a:path w="21452" h="20404" fill="norm" stroke="1" extrusionOk="0">
                <a:moveTo>
                  <a:pt x="19340" y="6"/>
                </a:moveTo>
                <a:cubicBezTo>
                  <a:pt x="18911" y="-308"/>
                  <a:pt x="8317" y="11620"/>
                  <a:pt x="6423" y="13985"/>
                </a:cubicBezTo>
                <a:cubicBezTo>
                  <a:pt x="6323" y="14108"/>
                  <a:pt x="6215" y="14226"/>
                  <a:pt x="6090" y="14370"/>
                </a:cubicBezTo>
                <a:cubicBezTo>
                  <a:pt x="5960" y="14216"/>
                  <a:pt x="5854" y="14096"/>
                  <a:pt x="5755" y="13971"/>
                </a:cubicBezTo>
                <a:cubicBezTo>
                  <a:pt x="4964" y="12967"/>
                  <a:pt x="4458" y="12167"/>
                  <a:pt x="3657" y="11171"/>
                </a:cubicBezTo>
                <a:cubicBezTo>
                  <a:pt x="3337" y="10773"/>
                  <a:pt x="2972" y="10410"/>
                  <a:pt x="2634" y="10026"/>
                </a:cubicBezTo>
                <a:cubicBezTo>
                  <a:pt x="2472" y="9843"/>
                  <a:pt x="2283" y="9849"/>
                  <a:pt x="2071" y="9915"/>
                </a:cubicBezTo>
                <a:cubicBezTo>
                  <a:pt x="1856" y="9981"/>
                  <a:pt x="1574" y="9982"/>
                  <a:pt x="1303" y="10152"/>
                </a:cubicBezTo>
                <a:cubicBezTo>
                  <a:pt x="1209" y="10262"/>
                  <a:pt x="1332" y="10438"/>
                  <a:pt x="1349" y="10609"/>
                </a:cubicBezTo>
                <a:cubicBezTo>
                  <a:pt x="1369" y="10821"/>
                  <a:pt x="603" y="10792"/>
                  <a:pt x="203" y="11061"/>
                </a:cubicBezTo>
                <a:cubicBezTo>
                  <a:pt x="111" y="11123"/>
                  <a:pt x="286" y="11375"/>
                  <a:pt x="227" y="11440"/>
                </a:cubicBezTo>
                <a:cubicBezTo>
                  <a:pt x="51" y="11634"/>
                  <a:pt x="-61" y="11588"/>
                  <a:pt x="36" y="11826"/>
                </a:cubicBezTo>
                <a:cubicBezTo>
                  <a:pt x="896" y="13941"/>
                  <a:pt x="2182" y="15733"/>
                  <a:pt x="3218" y="17879"/>
                </a:cubicBezTo>
                <a:cubicBezTo>
                  <a:pt x="4865" y="21292"/>
                  <a:pt x="5178" y="19166"/>
                  <a:pt x="5654" y="19575"/>
                </a:cubicBezTo>
                <a:cubicBezTo>
                  <a:pt x="7119" y="20836"/>
                  <a:pt x="6474" y="21179"/>
                  <a:pt x="9921" y="16770"/>
                </a:cubicBezTo>
                <a:cubicBezTo>
                  <a:pt x="11378" y="14721"/>
                  <a:pt x="19009" y="5203"/>
                  <a:pt x="20710" y="3334"/>
                </a:cubicBezTo>
                <a:cubicBezTo>
                  <a:pt x="20919" y="3106"/>
                  <a:pt x="21118" y="2879"/>
                  <a:pt x="21258" y="2594"/>
                </a:cubicBezTo>
                <a:cubicBezTo>
                  <a:pt x="21526" y="2050"/>
                  <a:pt x="21539" y="2066"/>
                  <a:pt x="21150" y="1624"/>
                </a:cubicBezTo>
                <a:cubicBezTo>
                  <a:pt x="21006" y="1461"/>
                  <a:pt x="20856" y="1427"/>
                  <a:pt x="20646" y="1437"/>
                </a:cubicBezTo>
                <a:cubicBezTo>
                  <a:pt x="20244" y="1456"/>
                  <a:pt x="20044" y="1227"/>
                  <a:pt x="20086" y="860"/>
                </a:cubicBezTo>
                <a:cubicBezTo>
                  <a:pt x="20096" y="778"/>
                  <a:pt x="20075" y="672"/>
                  <a:pt x="20023" y="612"/>
                </a:cubicBezTo>
                <a:cubicBezTo>
                  <a:pt x="19903" y="469"/>
                  <a:pt x="19492" y="117"/>
                  <a:pt x="19340" y="6"/>
                </a:cubicBezTo>
                <a:close/>
              </a:path>
            </a:pathLst>
          </a:custGeom>
          <a:solidFill>
            <a:srgbClr val="FFFFFF"/>
          </a:solidFill>
          <a:ln w="12700">
            <a:miter lim="400000"/>
          </a:ln>
        </p:spPr>
        <p:txBody>
          <a:bodyPr lIns="50800" tIns="50800" rIns="50800" bIns="50800" anchor="ctr"/>
          <a:lstStyle/>
          <a:p>
            <a:pPr defTabSz="825500">
              <a:defRPr spc="0" sz="3200">
                <a:solidFill>
                  <a:srgbClr val="000000"/>
                </a:solidFill>
              </a:defRPr>
            </a:pP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22" name="Shape 322"/>
          <p:cNvSpPr txBox="1"/>
          <p:nvPr>
            <p:ph type="body" idx="1"/>
          </p:nvPr>
        </p:nvSpPr>
        <p:spPr>
          <a:xfrm>
            <a:off x="702064" y="2273882"/>
            <a:ext cx="22979872" cy="10111707"/>
          </a:xfrm>
          <a:prstGeom prst="rect">
            <a:avLst/>
          </a:prstGeom>
        </p:spPr>
        <p:txBody>
          <a:bodyPr>
            <a:noAutofit/>
          </a:bodyPr>
          <a:lstStyle/>
          <a:p>
            <a:pPr>
              <a:lnSpc>
                <a:spcPct val="110000"/>
              </a:lnSpc>
              <a:spcBef>
                <a:spcPts val="0"/>
              </a:spcBef>
              <a:buBlip>
                <a:blip r:embed="rId2"/>
              </a:buBlip>
              <a:defRPr b="0" spc="32" sz="3200"/>
            </a:pPr>
            <a:r>
              <a:t>klare </a:t>
            </a:r>
            <a:r>
              <a:rPr b="1"/>
              <a:t>Strukturierung und Rhythmisierung der Arbeitswoche</a:t>
            </a:r>
            <a:endParaRPr b="1"/>
          </a:p>
          <a:p>
            <a:pPr lvl="3">
              <a:lnSpc>
                <a:spcPct val="110000"/>
              </a:lnSpc>
              <a:spcBef>
                <a:spcPts val="0"/>
              </a:spcBef>
              <a:buBlip>
                <a:blip r:embed="rId2"/>
              </a:buBlip>
              <a:defRPr b="0" spc="32" sz="3200"/>
            </a:pPr>
            <a:r>
              <a:rPr b="1"/>
              <a:t>Aufgaben werden gemäß Stundentafel jeweils zum zum Stundenbeginn bereitgestellt</a:t>
            </a:r>
            <a:endParaRPr b="1"/>
          </a:p>
          <a:p>
            <a:pPr lvl="3">
              <a:lnSpc>
                <a:spcPct val="110000"/>
              </a:lnSpc>
              <a:spcBef>
                <a:spcPts val="0"/>
              </a:spcBef>
              <a:buBlip>
                <a:blip r:embed="rId2"/>
              </a:buBlip>
              <a:defRPr b="0" spc="32" sz="3200"/>
            </a:pPr>
            <a:r>
              <a:t>Für die Erledigung der Aufgaben erhalten die SchülerInnen einen </a:t>
            </a:r>
            <a:r>
              <a:rPr b="1"/>
              <a:t>genauen Abgabetermin</a:t>
            </a:r>
            <a:r>
              <a:t> und eine genaue Anweisung zum </a:t>
            </a:r>
            <a:r>
              <a:rPr b="1"/>
              <a:t>Abgabeumfang </a:t>
            </a:r>
            <a:r>
              <a:t>sowie dem </a:t>
            </a:r>
            <a:r>
              <a:rPr b="1"/>
              <a:t>Abgabeformat</a:t>
            </a:r>
            <a:r>
              <a:t>.</a:t>
            </a:r>
          </a:p>
          <a:p>
            <a:pPr lvl="3">
              <a:lnSpc>
                <a:spcPct val="110000"/>
              </a:lnSpc>
              <a:spcBef>
                <a:spcPts val="0"/>
              </a:spcBef>
              <a:buBlip>
                <a:blip r:embed="rId2"/>
              </a:buBlip>
              <a:defRPr b="0" spc="32" sz="3200"/>
            </a:pPr>
            <a:r>
              <a:t>Lehrkräfte stellen in den Aufgabenstellungen eine klare </a:t>
            </a:r>
            <a:r>
              <a:rPr b="1"/>
              <a:t>Lernprogression</a:t>
            </a:r>
            <a:r>
              <a:t> her.</a:t>
            </a:r>
          </a:p>
          <a:p>
            <a:pPr>
              <a:lnSpc>
                <a:spcPct val="110000"/>
              </a:lnSpc>
              <a:spcBef>
                <a:spcPts val="0"/>
              </a:spcBef>
              <a:buBlip>
                <a:blip r:embed="rId2"/>
              </a:buBlip>
              <a:defRPr b="0" spc="32" sz="3200"/>
            </a:pPr>
            <a:r>
              <a:rPr b="1"/>
              <a:t>Offene Sprechzeiten</a:t>
            </a:r>
            <a:r>
              <a:t> in Form von Text-, Audio- und/oder Videochats über IServ</a:t>
            </a:r>
          </a:p>
          <a:p>
            <a:pPr>
              <a:lnSpc>
                <a:spcPct val="110000"/>
              </a:lnSpc>
              <a:spcBef>
                <a:spcPts val="0"/>
              </a:spcBef>
              <a:buBlip>
                <a:blip r:embed="rId2"/>
              </a:buBlip>
              <a:defRPr b="0" spc="32" sz="3200"/>
            </a:pPr>
            <a:r>
              <a:rPr b="1"/>
              <a:t>Fachlehrer terminieren verbindliche Videochat-Termine einmal pro Woche/ alle 2 Wochen </a:t>
            </a:r>
            <a:r>
              <a:t>(bei einstündigen Fächern).</a:t>
            </a:r>
          </a:p>
          <a:p>
            <a:pPr lvl="3">
              <a:lnSpc>
                <a:spcPct val="110000"/>
              </a:lnSpc>
              <a:spcBef>
                <a:spcPts val="0"/>
              </a:spcBef>
              <a:buBlip>
                <a:blip r:embed="rId2"/>
              </a:buBlip>
              <a:defRPr b="0" spc="32" sz="3200"/>
            </a:pPr>
            <a:r>
              <a:t>Termine orientieren sich in der Regel nach dem </a:t>
            </a:r>
            <a:r>
              <a:rPr b="1"/>
              <a:t>Stundenplan</a:t>
            </a:r>
            <a:r>
              <a:t>.</a:t>
            </a:r>
          </a:p>
          <a:p>
            <a:pPr lvl="3">
              <a:lnSpc>
                <a:spcPct val="110000"/>
              </a:lnSpc>
              <a:spcBef>
                <a:spcPts val="0"/>
              </a:spcBef>
              <a:buBlip>
                <a:blip r:embed="rId2"/>
              </a:buBlip>
              <a:defRPr b="0" spc="32" sz="3200"/>
            </a:pPr>
            <a:r>
              <a:t>die Lehrkräfte stellen der Lerngruppe vorab eine kurze Agenda der Videokonferenz via IServ zur Verfügung.</a:t>
            </a:r>
          </a:p>
          <a:p>
            <a:pPr>
              <a:lnSpc>
                <a:spcPct val="110000"/>
              </a:lnSpc>
              <a:spcBef>
                <a:spcPts val="0"/>
              </a:spcBef>
              <a:buBlip>
                <a:blip r:embed="rId2"/>
              </a:buBlip>
              <a:defRPr b="0" spc="32" sz="3200"/>
            </a:pPr>
            <a:r>
              <a:t>Die Lehrkräfte führen für alle Lerngruppen ein </a:t>
            </a:r>
            <a:r>
              <a:rPr b="1"/>
              <a:t>Kursbuch</a:t>
            </a:r>
            <a:r>
              <a:t> und notieren hier:</a:t>
            </a:r>
          </a:p>
          <a:p>
            <a:pPr lvl="5" algn="l" defTabSz="355600">
              <a:lnSpc>
                <a:spcPct val="110000"/>
              </a:lnSpc>
              <a:defRPr b="0" spc="32" sz="3200">
                <a:solidFill>
                  <a:srgbClr val="7594C0"/>
                </a:solidFill>
              </a:defRPr>
            </a:pPr>
            <a:r>
              <a:t>a) das fristgerechte Abrufen der Aufgaben durch die Schüler*innen,</a:t>
            </a:r>
          </a:p>
          <a:p>
            <a:pPr lvl="5" algn="l" defTabSz="355600">
              <a:lnSpc>
                <a:spcPct val="110000"/>
              </a:lnSpc>
              <a:defRPr b="0" spc="32" sz="3200">
                <a:solidFill>
                  <a:srgbClr val="7594C0"/>
                </a:solidFill>
              </a:defRPr>
            </a:pPr>
            <a:r>
              <a:t>b) die Anwesenheit der Schüler*innen bei Videokonferenzen und Chats,</a:t>
            </a:r>
          </a:p>
          <a:p>
            <a:pPr lvl="5" algn="l" defTabSz="355600">
              <a:lnSpc>
                <a:spcPct val="110000"/>
              </a:lnSpc>
              <a:defRPr b="0" spc="32" sz="3200">
                <a:solidFill>
                  <a:srgbClr val="7594C0"/>
                </a:solidFill>
              </a:defRPr>
            </a:pPr>
            <a:r>
              <a:t>c) entschuldigte Schüler*innen.</a:t>
            </a:r>
          </a:p>
          <a:p>
            <a:pPr>
              <a:lnSpc>
                <a:spcPct val="110000"/>
              </a:lnSpc>
              <a:spcBef>
                <a:spcPts val="0"/>
              </a:spcBef>
              <a:buBlip>
                <a:blip r:embed="rId2"/>
              </a:buBlip>
              <a:defRPr b="0" spc="32" sz="3200"/>
            </a:pPr>
            <a:r>
              <a:t> </a:t>
            </a:r>
            <a:r>
              <a:rPr b="1"/>
              <a:t>Virtuelle Klassenleitungs- bzw. Jahrgangsstufenstunde </a:t>
            </a:r>
            <a:r>
              <a:t>im Videochat einmal wöchentlich im Sinne der Beziehungsarbeit</a:t>
            </a:r>
          </a:p>
        </p:txBody>
      </p:sp>
      <p:sp>
        <p:nvSpPr>
          <p:cNvPr id="323" name="Shape 323"/>
          <p:cNvSpPr txBox="1"/>
          <p:nvPr>
            <p:ph type="title"/>
          </p:nvPr>
        </p:nvSpPr>
        <p:spPr>
          <a:xfrm>
            <a:off x="914923" y="1054253"/>
            <a:ext cx="22554154" cy="1649711"/>
          </a:xfrm>
          <a:prstGeom prst="rect">
            <a:avLst/>
          </a:prstGeom>
        </p:spPr>
        <p:txBody>
          <a:bodyPr/>
          <a:lstStyle>
            <a:lvl1pPr>
              <a:defRPr spc="180" sz="6000">
                <a:solidFill>
                  <a:srgbClr val="FABB00"/>
                </a:solidFill>
              </a:defRPr>
            </a:lvl1pPr>
          </a:lstStyle>
          <a:p>
            <a:pPr/>
            <a:r>
              <a:t>Zeitliche Strukturierung des Lernens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bg>
      <p:bgPr>
        <a:solidFill>
          <a:srgbClr val="FFFFFF"/>
        </a:solidFill>
      </p:bgPr>
    </p:bg>
    <p:spTree>
      <p:nvGrpSpPr>
        <p:cNvPr id="1" name=""/>
        <p:cNvGrpSpPr/>
        <p:nvPr/>
      </p:nvGrpSpPr>
      <p:grpSpPr>
        <a:xfrm>
          <a:off x="0" y="0"/>
          <a:ext cx="0" cy="0"/>
          <a:chOff x="0" y="0"/>
          <a:chExt cx="0" cy="0"/>
        </a:xfrm>
      </p:grpSpPr>
      <p:sp>
        <p:nvSpPr>
          <p:cNvPr id="325" name="Shape 325"/>
          <p:cNvSpPr txBox="1"/>
          <p:nvPr>
            <p:ph type="body" idx="1"/>
          </p:nvPr>
        </p:nvSpPr>
        <p:spPr>
          <a:xfrm>
            <a:off x="832356" y="2734853"/>
            <a:ext cx="22625592" cy="9189765"/>
          </a:xfrm>
          <a:prstGeom prst="rect">
            <a:avLst/>
          </a:prstGeom>
        </p:spPr>
        <p:txBody>
          <a:bodyPr/>
          <a:lstStyle/>
          <a:p>
            <a:pPr>
              <a:lnSpc>
                <a:spcPct val="110000"/>
              </a:lnSpc>
              <a:spcBef>
                <a:spcPts val="0"/>
              </a:spcBef>
              <a:buBlip>
                <a:blip r:embed="rId3"/>
              </a:buBlip>
              <a:defRPr b="0"/>
            </a:pPr>
            <a:r>
              <a:rPr b="1"/>
              <a:t>Liste mit Mobilnummer der Schüler*innen</a:t>
            </a:r>
            <a:r>
              <a:t> während des Präsenzunterrichtes anlegen, um Kommunikation der Schüler*innen untereinander zu ermöglichen</a:t>
            </a:r>
          </a:p>
          <a:p>
            <a:pPr>
              <a:lnSpc>
                <a:spcPct val="110000"/>
              </a:lnSpc>
              <a:spcBef>
                <a:spcPts val="0"/>
              </a:spcBef>
              <a:buBlip>
                <a:blip r:embed="rId3"/>
              </a:buBlip>
              <a:defRPr b="0"/>
            </a:pPr>
            <a:r>
              <a:rPr b="1"/>
              <a:t>Bereitstellung</a:t>
            </a:r>
            <a:r>
              <a:t> von </a:t>
            </a:r>
            <a:r>
              <a:rPr b="1"/>
              <a:t>mobilen Endgeräten</a:t>
            </a:r>
            <a:r>
              <a:t> durch die Schule</a:t>
            </a:r>
          </a:p>
          <a:p>
            <a:pPr>
              <a:lnSpc>
                <a:spcPct val="110000"/>
              </a:lnSpc>
              <a:spcBef>
                <a:spcPts val="0"/>
              </a:spcBef>
              <a:buBlip>
                <a:blip r:embed="rId3"/>
              </a:buBlip>
              <a:defRPr b="0"/>
            </a:pPr>
            <a:r>
              <a:rPr b="1"/>
              <a:t>Information in Newsfeed bei IServ</a:t>
            </a:r>
            <a:r>
              <a:t> (ggf. auch für Kinder aus prekären Verhältnissen analoger Ausdruck) über </a:t>
            </a:r>
            <a:r>
              <a:rPr b="1"/>
              <a:t>Sprechstunden der Schulsozialarbeiterin, Schulpsychologin</a:t>
            </a:r>
            <a:r>
              <a:t>, des </a:t>
            </a:r>
            <a:r>
              <a:rPr b="1"/>
              <a:t>Beratungsteams </a:t>
            </a:r>
            <a:r>
              <a:t>und den Ganztagsbetreuerinnen; wenn möglich eine </a:t>
            </a:r>
            <a:r>
              <a:rPr b="1"/>
              <a:t>Notfalltelefonnummer</a:t>
            </a:r>
            <a:r>
              <a:t>, die über </a:t>
            </a:r>
            <a:r>
              <a:rPr b="1"/>
              <a:t>WhatsApp </a:t>
            </a:r>
            <a:r>
              <a:t>erreicht werden kann.</a:t>
            </a:r>
          </a:p>
          <a:p>
            <a:pPr>
              <a:lnSpc>
                <a:spcPct val="110000"/>
              </a:lnSpc>
              <a:spcBef>
                <a:spcPts val="0"/>
              </a:spcBef>
              <a:buBlip>
                <a:blip r:embed="rId3"/>
              </a:buBlip>
              <a:defRPr b="0"/>
            </a:pPr>
            <a:r>
              <a:rPr b="1"/>
              <a:t>Bildung eines</a:t>
            </a:r>
            <a:r>
              <a:t> (Lehrer*innen-) </a:t>
            </a:r>
            <a:r>
              <a:rPr b="1"/>
              <a:t>Teams</a:t>
            </a:r>
            <a:r>
              <a:t>, welches regelmäßige Anrufe morgens und abends tätigt (Ganztagsteam, FSJ, Schulsozialarbeit).</a:t>
            </a:r>
          </a:p>
        </p:txBody>
      </p:sp>
      <p:sp>
        <p:nvSpPr>
          <p:cNvPr id="326" name="Shape 326"/>
          <p:cNvSpPr txBox="1"/>
          <p:nvPr>
            <p:ph type="title"/>
          </p:nvPr>
        </p:nvSpPr>
        <p:spPr>
          <a:xfrm>
            <a:off x="832356" y="1265981"/>
            <a:ext cx="22625592" cy="1649711"/>
          </a:xfrm>
          <a:prstGeom prst="rect">
            <a:avLst/>
          </a:prstGeom>
        </p:spPr>
        <p:txBody>
          <a:bodyPr/>
          <a:lstStyle>
            <a:lvl1pPr>
              <a:defRPr spc="180" sz="6000">
                <a:solidFill>
                  <a:srgbClr val="FABB00"/>
                </a:solidFill>
              </a:defRPr>
            </a:lvl1pPr>
          </a:lstStyle>
          <a:p>
            <a:pPr/>
            <a:r>
              <a:t>Unterstützung der DAZ- &amp; IK-SchülerInnen </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Shape 328"/>
          <p:cNvSpPr txBox="1"/>
          <p:nvPr>
            <p:ph type="body" sz="half" idx="1"/>
          </p:nvPr>
        </p:nvSpPr>
        <p:spPr>
          <a:xfrm>
            <a:off x="875873" y="4298870"/>
            <a:ext cx="22860001" cy="4699001"/>
          </a:xfrm>
          <a:prstGeom prst="rect">
            <a:avLst/>
          </a:prstGeom>
        </p:spPr>
        <p:txBody>
          <a:bodyPr/>
          <a:lstStyle/>
          <a:p>
            <a:pPr/>
            <a:r>
              <a:t>„IServ- &amp; Datenschutz-Knigge“</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30" name="Shape 330"/>
          <p:cNvSpPr txBox="1"/>
          <p:nvPr>
            <p:ph type="body" idx="1"/>
          </p:nvPr>
        </p:nvSpPr>
        <p:spPr>
          <a:xfrm>
            <a:off x="863110" y="2428552"/>
            <a:ext cx="22657780" cy="9802367"/>
          </a:xfrm>
          <a:prstGeom prst="rect">
            <a:avLst/>
          </a:prstGeom>
        </p:spPr>
        <p:txBody>
          <a:bodyPr numCol="1" spcCol="38100"/>
          <a:lstStyle/>
          <a:p>
            <a:pPr marL="596900" indent="-596900" defTabSz="334263">
              <a:lnSpc>
                <a:spcPct val="110000"/>
              </a:lnSpc>
              <a:spcBef>
                <a:spcPts val="0"/>
              </a:spcBef>
              <a:buBlip>
                <a:blip r:embed="rId2"/>
              </a:buBlip>
              <a:defRPr b="0" spc="33" sz="3384"/>
            </a:pPr>
            <a:r>
              <a:rPr b="1"/>
              <a:t>Regelwerk für Videokonferenzen</a:t>
            </a:r>
            <a:r>
              <a:t> nach ministeriellen Vorgaben</a:t>
            </a:r>
          </a:p>
          <a:p>
            <a:pPr lvl="1" marL="1193800" indent="-596900" defTabSz="334263">
              <a:lnSpc>
                <a:spcPct val="110000"/>
              </a:lnSpc>
              <a:spcBef>
                <a:spcPts val="0"/>
              </a:spcBef>
              <a:buBlip>
                <a:blip r:embed="rId2"/>
              </a:buBlip>
              <a:defRPr b="0" spc="33" sz="3384"/>
            </a:pPr>
            <a:r>
              <a:t> Regeln aus dem Unterricht gelten auch für Konferenzen, z.B. keine Fremden im "Videoraum", keine Ablenkung durch Smartphone, kein Essen und Trinken.</a:t>
            </a:r>
          </a:p>
          <a:p>
            <a:pPr lvl="1" marL="1193800" indent="-596900" defTabSz="334263">
              <a:lnSpc>
                <a:spcPct val="110000"/>
              </a:lnSpc>
              <a:spcBef>
                <a:spcPts val="0"/>
              </a:spcBef>
              <a:buBlip>
                <a:blip r:embed="rId2"/>
              </a:buBlip>
              <a:defRPr b="0" spc="33" sz="3384"/>
            </a:pPr>
            <a:r>
              <a:t>Beachtung des </a:t>
            </a:r>
            <a:r>
              <a:rPr b="1"/>
              <a:t>Datenschutzes</a:t>
            </a:r>
            <a:r>
              <a:t>: </a:t>
            </a:r>
            <a:r>
              <a:rPr b="1"/>
              <a:t>Videokonferenzen</a:t>
            </a:r>
            <a:r>
              <a:t> dürfen nicht aufgezeichnet werden und </a:t>
            </a:r>
            <a:r>
              <a:rPr b="1"/>
              <a:t>Streaming</a:t>
            </a:r>
            <a:r>
              <a:t> im Klassenraum ist </a:t>
            </a:r>
            <a:r>
              <a:rPr b="1"/>
              <a:t>nicht zugelassen.</a:t>
            </a:r>
          </a:p>
          <a:p>
            <a:pPr marL="596900" indent="-596900" defTabSz="334263">
              <a:lnSpc>
                <a:spcPct val="110000"/>
              </a:lnSpc>
              <a:spcBef>
                <a:spcPts val="0"/>
              </a:spcBef>
              <a:buBlip>
                <a:blip r:embed="rId2"/>
              </a:buBlip>
              <a:defRPr b="0" spc="33" sz="3384"/>
            </a:pPr>
            <a:r>
              <a:rPr b="1"/>
              <a:t>Regelwerk für Bürozeiten</a:t>
            </a:r>
            <a:r>
              <a:t> von Lehrkräften und Schülerschaft</a:t>
            </a:r>
          </a:p>
          <a:p>
            <a:pPr lvl="2" marL="1705428" indent="-511628" defTabSz="334263">
              <a:lnSpc>
                <a:spcPct val="110000"/>
              </a:lnSpc>
              <a:spcBef>
                <a:spcPts val="0"/>
              </a:spcBef>
              <a:buBlip>
                <a:blip r:embed="rId2"/>
              </a:buBlip>
              <a:defRPr b="0" spc="33" sz="3384"/>
            </a:pPr>
            <a:r>
              <a:t>Orientierung am Stundenplan </a:t>
            </a:r>
          </a:p>
          <a:p>
            <a:pPr lvl="2" marL="1705428" indent="-511628" defTabSz="334263">
              <a:lnSpc>
                <a:spcPct val="110000"/>
              </a:lnSpc>
              <a:spcBef>
                <a:spcPts val="0"/>
              </a:spcBef>
              <a:buBlip>
                <a:blip r:embed="rId2"/>
              </a:buBlip>
              <a:defRPr b="0" spc="33" sz="3384"/>
            </a:pPr>
            <a:r>
              <a:rPr b="1"/>
              <a:t>Kommunikation</a:t>
            </a:r>
            <a:r>
              <a:t> via IServ für Lehrkräfte, Schüler und Eltern von </a:t>
            </a:r>
            <a:r>
              <a:rPr b="1"/>
              <a:t>Freitag 17.00 Uhr - Montag 7.00 Uhr nur in dringenden Fällen</a:t>
            </a:r>
            <a:r>
              <a:t>!</a:t>
            </a:r>
          </a:p>
          <a:p>
            <a:pPr lvl="2" marL="1705428" indent="-511628" defTabSz="334263">
              <a:lnSpc>
                <a:spcPct val="110000"/>
              </a:lnSpc>
              <a:spcBef>
                <a:spcPts val="0"/>
              </a:spcBef>
              <a:buBlip>
                <a:blip r:embed="rId2"/>
              </a:buBlip>
              <a:defRPr b="0" spc="33" sz="3384"/>
            </a:pPr>
            <a:r>
              <a:t>Lehrkräfte geben durch Abwesenheitsnotiz Auskunft über ihre individuellen Bürozeiten. Teilzeitkräfte arbeiten entsprechend ihrer Stundenanzahl.</a:t>
            </a:r>
          </a:p>
          <a:p>
            <a:pPr marL="596900" indent="-596900" defTabSz="334263">
              <a:lnSpc>
                <a:spcPct val="110000"/>
              </a:lnSpc>
              <a:spcBef>
                <a:spcPts val="0"/>
              </a:spcBef>
              <a:buBlip>
                <a:blip r:embed="rId2"/>
              </a:buBlip>
              <a:defRPr b="0" spc="33" sz="3384"/>
            </a:pPr>
            <a:r>
              <a:rPr b="1"/>
              <a:t>Entschuldigungsregelung</a:t>
            </a:r>
            <a:endParaRPr b="1"/>
          </a:p>
          <a:p>
            <a:pPr lvl="2" marL="1705428" indent="-511628" defTabSz="334263">
              <a:lnSpc>
                <a:spcPct val="110000"/>
              </a:lnSpc>
              <a:spcBef>
                <a:spcPts val="0"/>
              </a:spcBef>
              <a:buBlip>
                <a:blip r:embed="rId2"/>
              </a:buBlip>
              <a:defRPr b="0" spc="33" sz="3384"/>
            </a:pPr>
            <a:r>
              <a:t>Gemäß der geltenden Entschuldigungsregelung per Telefon im Sekretariat </a:t>
            </a:r>
          </a:p>
          <a:p>
            <a:pPr lvl="2" marL="1705428" indent="-511628" defTabSz="334263">
              <a:lnSpc>
                <a:spcPct val="110000"/>
              </a:lnSpc>
              <a:spcBef>
                <a:spcPts val="0"/>
              </a:spcBef>
              <a:buBlip>
                <a:blip r:embed="rId2"/>
              </a:buBlip>
              <a:defRPr b="0" spc="33" sz="3384"/>
            </a:pPr>
            <a:r>
              <a:t>Zusätzlich per E-Mail an den Klassen- und Beratungslehrer*innen, in SEK II zusätzlich an die Fachlehrer*innen</a:t>
            </a:r>
          </a:p>
        </p:txBody>
      </p:sp>
      <p:sp>
        <p:nvSpPr>
          <p:cNvPr id="331" name="Shape 331"/>
          <p:cNvSpPr txBox="1"/>
          <p:nvPr/>
        </p:nvSpPr>
        <p:spPr>
          <a:xfrm>
            <a:off x="766879" y="1225481"/>
            <a:ext cx="22850242" cy="1143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584200">
              <a:lnSpc>
                <a:spcPct val="90000"/>
              </a:lnSpc>
              <a:defRPr b="1" cap="all" spc="180" sz="6000">
                <a:solidFill>
                  <a:srgbClr val="2E4B7C"/>
                </a:solidFill>
                <a:latin typeface="+mn-lt"/>
                <a:ea typeface="+mn-ea"/>
                <a:cs typeface="+mn-cs"/>
                <a:sym typeface="Avenir Next Regular"/>
              </a:defRPr>
            </a:lvl1pPr>
          </a:lstStyle>
          <a:p>
            <a:pPr/>
            <a:r>
              <a:t>Mögliche Regeln für die Kommunikation via ISERV</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33" name="Shape 333"/>
          <p:cNvSpPr txBox="1"/>
          <p:nvPr>
            <p:ph type="body" idx="1"/>
          </p:nvPr>
        </p:nvSpPr>
        <p:spPr>
          <a:xfrm>
            <a:off x="830263" y="2474737"/>
            <a:ext cx="22723474" cy="12954001"/>
          </a:xfrm>
          <a:prstGeom prst="rect">
            <a:avLst/>
          </a:prstGeom>
        </p:spPr>
        <p:txBody>
          <a:bodyPr>
            <a:noAutofit/>
          </a:bodyPr>
          <a:lstStyle/>
          <a:p>
            <a:pPr>
              <a:lnSpc>
                <a:spcPct val="110000"/>
              </a:lnSpc>
              <a:spcBef>
                <a:spcPts val="0"/>
              </a:spcBef>
              <a:buBlip>
                <a:blip r:embed="rId2"/>
              </a:buBlip>
              <a:defRPr b="0"/>
            </a:pPr>
            <a:r>
              <a:rPr b="1"/>
              <a:t>Verantwortungsbereiche der Elternschaft</a:t>
            </a:r>
            <a:endParaRPr b="1"/>
          </a:p>
          <a:p>
            <a:pPr lvl="1">
              <a:lnSpc>
                <a:spcPct val="110000"/>
              </a:lnSpc>
              <a:spcBef>
                <a:spcPts val="0"/>
              </a:spcBef>
              <a:buBlip>
                <a:blip r:embed="rId2"/>
              </a:buBlip>
              <a:defRPr b="0"/>
            </a:pPr>
            <a:r>
              <a:t>Bereitstellung und Hilfestellungen bei Technik</a:t>
            </a:r>
          </a:p>
          <a:p>
            <a:pPr lvl="1">
              <a:lnSpc>
                <a:spcPct val="110000"/>
              </a:lnSpc>
              <a:spcBef>
                <a:spcPts val="0"/>
              </a:spcBef>
              <a:buBlip>
                <a:blip r:embed="rId2"/>
              </a:buBlip>
              <a:defRPr b="0"/>
            </a:pPr>
            <a:r>
              <a:t>Schaffung von Lernumgebungen und Lernstrukturen (</a:t>
            </a:r>
            <a:r>
              <a:rPr u="sng">
                <a:hlinkClick r:id="rId3" invalidUrl="" action="" tgtFrame="" tooltip="" history="1" highlightClick="0" endSnd="0"/>
              </a:rPr>
              <a:t>sinnvoll Evaluation des IST-Zustandes)</a:t>
            </a:r>
          </a:p>
          <a:p>
            <a:pPr>
              <a:lnSpc>
                <a:spcPct val="110000"/>
              </a:lnSpc>
              <a:spcBef>
                <a:spcPts val="0"/>
              </a:spcBef>
              <a:buBlip>
                <a:blip r:embed="rId2"/>
              </a:buBlip>
              <a:defRPr b="0"/>
            </a:pPr>
            <a:r>
              <a:rPr b="1"/>
              <a:t>Feedbackstruktur</a:t>
            </a:r>
            <a:r>
              <a:t> für Schüler- und Elternschaft über IServ schaffen</a:t>
            </a:r>
          </a:p>
          <a:p>
            <a:pPr lvl="1">
              <a:lnSpc>
                <a:spcPct val="110000"/>
              </a:lnSpc>
              <a:spcBef>
                <a:spcPts val="0"/>
              </a:spcBef>
              <a:buBlip>
                <a:blip r:embed="rId2"/>
              </a:buBlip>
              <a:defRPr b="0"/>
            </a:pPr>
            <a:r>
              <a:t>E-Mail, Chat / Messenger, Aufgabenmodul</a:t>
            </a:r>
          </a:p>
          <a:p>
            <a:pPr>
              <a:lnSpc>
                <a:spcPct val="110000"/>
              </a:lnSpc>
              <a:spcBef>
                <a:spcPts val="0"/>
              </a:spcBef>
              <a:buBlip>
                <a:blip r:embed="rId2"/>
              </a:buBlip>
              <a:defRPr b="0"/>
            </a:pPr>
            <a:r>
              <a:t>Kriterienkatalog für Lehrkräfte bezüglich der</a:t>
            </a:r>
            <a:r>
              <a:rPr b="1"/>
              <a:t> Bereitstellung und Bewertung von Aufgaben</a:t>
            </a:r>
            <a:r>
              <a:t> aus dem Distanzlernen (Terminierung, Umfang, Anforderungsniveau, Rückmeldesystem).</a:t>
            </a:r>
          </a:p>
          <a:p>
            <a:pPr>
              <a:lnSpc>
                <a:spcPct val="110000"/>
              </a:lnSpc>
              <a:spcBef>
                <a:spcPts val="0"/>
              </a:spcBef>
              <a:buBlip>
                <a:blip r:embed="rId2"/>
              </a:buBlip>
              <a:defRPr b="0"/>
            </a:pPr>
            <a:r>
              <a:rPr b="1"/>
              <a:t>Kriterienkatalog für Schülerschaft</a:t>
            </a:r>
            <a:endParaRPr b="1"/>
          </a:p>
          <a:p>
            <a:pPr lvl="1">
              <a:lnSpc>
                <a:spcPct val="110000"/>
              </a:lnSpc>
              <a:spcBef>
                <a:spcPts val="0"/>
              </a:spcBef>
              <a:buBlip>
                <a:blip r:embed="rId2"/>
              </a:buBlip>
              <a:defRPr b="0"/>
            </a:pPr>
            <a:r>
              <a:t>Tägliche Kontrolle von Aufgaben und E-Mails bei IServ </a:t>
            </a:r>
          </a:p>
          <a:p>
            <a:pPr lvl="1">
              <a:lnSpc>
                <a:spcPct val="110000"/>
              </a:lnSpc>
              <a:spcBef>
                <a:spcPts val="0"/>
              </a:spcBef>
              <a:buBlip>
                <a:blip r:embed="rId2"/>
              </a:buBlip>
              <a:defRPr b="0"/>
            </a:pPr>
            <a:r>
              <a:t>Pünktliche Teilnahme an im Termin-Modul vermerkten synchronen Lernphasen (z.B.Videokonferenz) </a:t>
            </a:r>
          </a:p>
          <a:p>
            <a:pPr lvl="1">
              <a:lnSpc>
                <a:spcPct val="110000"/>
              </a:lnSpc>
              <a:spcBef>
                <a:spcPts val="0"/>
              </a:spcBef>
              <a:buBlip>
                <a:blip r:embed="rId2"/>
              </a:buBlip>
              <a:defRPr b="0"/>
            </a:pPr>
            <a:r>
              <a:t>Klassenleitungen stellen im Aufgabenmodul eine Bestätigungsfunktion ein, die Schüler*innen am Tag bestätigen müssen </a:t>
            </a:r>
            <a:r>
              <a:rPr u="sng">
                <a:hlinkClick r:id="rId4" invalidUrl="" action="" tgtFrame="" tooltip="" history="1" highlightClick="0" endSnd="0"/>
              </a:rPr>
              <a:t>(Anwesenheitskontrolle)</a:t>
            </a:r>
          </a:p>
          <a:p>
            <a:pPr>
              <a:lnSpc>
                <a:spcPct val="110000"/>
              </a:lnSpc>
              <a:spcBef>
                <a:spcPts val="0"/>
              </a:spcBef>
              <a:buBlip>
                <a:blip r:embed="rId2"/>
              </a:buBlip>
              <a:defRPr b="0"/>
            </a:pPr>
            <a:r>
              <a:t>Vereinbarung von Maßnahmenkatalog bei Regelverstößen</a:t>
            </a:r>
          </a:p>
        </p:txBody>
      </p:sp>
      <p:sp>
        <p:nvSpPr>
          <p:cNvPr id="334" name="Shape 334"/>
          <p:cNvSpPr txBox="1"/>
          <p:nvPr>
            <p:ph type="title"/>
          </p:nvPr>
        </p:nvSpPr>
        <p:spPr>
          <a:xfrm>
            <a:off x="894819" y="1282700"/>
            <a:ext cx="22723475" cy="1193800"/>
          </a:xfrm>
          <a:prstGeom prst="rect">
            <a:avLst/>
          </a:prstGeom>
        </p:spPr>
        <p:txBody>
          <a:bodyPr/>
          <a:lstStyle>
            <a:lvl1pPr>
              <a:defRPr spc="180" sz="6000">
                <a:solidFill>
                  <a:srgbClr val="FABB00"/>
                </a:solidFill>
              </a:defRPr>
            </a:lvl1pPr>
          </a:lstStyle>
          <a:p>
            <a:pPr/>
            <a:r>
              <a:t>Mögliche Massnahmen für die IServ Nutzung</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36" name="Shape 336"/>
          <p:cNvSpPr txBox="1"/>
          <p:nvPr>
            <p:ph type="title"/>
          </p:nvPr>
        </p:nvSpPr>
        <p:spPr>
          <a:xfrm>
            <a:off x="787006" y="1265981"/>
            <a:ext cx="22809988" cy="1162754"/>
          </a:xfrm>
          <a:prstGeom prst="rect">
            <a:avLst/>
          </a:prstGeom>
        </p:spPr>
        <p:txBody>
          <a:bodyPr/>
          <a:lstStyle>
            <a:lvl1pPr>
              <a:defRPr spc="180" sz="6000">
                <a:solidFill>
                  <a:srgbClr val="FABB00"/>
                </a:solidFill>
              </a:defRPr>
            </a:lvl1pPr>
          </a:lstStyle>
          <a:p>
            <a:pPr/>
            <a:r>
              <a:t>Mögliche Regeln für Dateiformate</a:t>
            </a:r>
          </a:p>
        </p:txBody>
      </p:sp>
      <p:sp>
        <p:nvSpPr>
          <p:cNvPr id="337" name="Shape 337"/>
          <p:cNvSpPr txBox="1"/>
          <p:nvPr>
            <p:ph type="body" sz="half" idx="1"/>
          </p:nvPr>
        </p:nvSpPr>
        <p:spPr>
          <a:xfrm>
            <a:off x="909584" y="2141421"/>
            <a:ext cx="22564832" cy="4298273"/>
          </a:xfrm>
          <a:prstGeom prst="rect">
            <a:avLst/>
          </a:prstGeom>
        </p:spPr>
        <p:txBody>
          <a:bodyPr>
            <a:noAutofit/>
          </a:bodyPr>
          <a:lstStyle/>
          <a:p>
            <a:pPr marL="634999" indent="-634999">
              <a:lnSpc>
                <a:spcPct val="110000"/>
              </a:lnSpc>
              <a:spcBef>
                <a:spcPts val="0"/>
              </a:spcBef>
              <a:buBlip>
                <a:blip r:embed="rId2"/>
              </a:buBlip>
              <a:defRPr b="0" spc="42" sz="4200"/>
            </a:pPr>
            <a:r>
              <a:t>Die Gruppen(ordner) werden nach einer einheitlichen Struktur angelegt:</a:t>
            </a:r>
          </a:p>
          <a:p>
            <a:pPr marL="0" indent="0" algn="ctr">
              <a:lnSpc>
                <a:spcPct val="110000"/>
              </a:lnSpc>
              <a:spcBef>
                <a:spcPts val="0"/>
              </a:spcBef>
              <a:buSzTx/>
              <a:buNone/>
              <a:defRPr spc="42" sz="4200"/>
            </a:pPr>
            <a:r>
              <a:t>z.B. Klasse &lt;Klasse&gt; Fach Lehrerkürzel</a:t>
            </a:r>
          </a:p>
          <a:p>
            <a:pPr marL="634999" indent="-634999">
              <a:lnSpc>
                <a:spcPct val="110000"/>
              </a:lnSpc>
              <a:spcBef>
                <a:spcPts val="0"/>
              </a:spcBef>
              <a:buBlip>
                <a:blip r:embed="rId2"/>
              </a:buBlip>
              <a:defRPr b="0" spc="42" sz="4200"/>
            </a:pPr>
            <a:r>
              <a:t>Alle Aufgaben werden nach einem festgelegten System bei IServ eingestellt: </a:t>
            </a:r>
          </a:p>
          <a:p>
            <a:pPr marL="0" indent="0" algn="ctr">
              <a:lnSpc>
                <a:spcPct val="110000"/>
              </a:lnSpc>
              <a:spcBef>
                <a:spcPts val="0"/>
              </a:spcBef>
              <a:buSzTx/>
              <a:buNone/>
              <a:defRPr spc="42" sz="4200"/>
            </a:pPr>
            <a:r>
              <a:t>z.B. KW&lt;KW&gt; -  Fach - Lehrerkürzel - Aufgabentitel</a:t>
            </a:r>
          </a:p>
          <a:p>
            <a:pPr marL="634999" indent="-634999">
              <a:lnSpc>
                <a:spcPct val="110000"/>
              </a:lnSpc>
              <a:spcBef>
                <a:spcPts val="0"/>
              </a:spcBef>
              <a:buBlip>
                <a:blip r:embed="rId2"/>
              </a:buBlip>
              <a:defRPr b="0" spc="42" sz="4200"/>
            </a:pPr>
            <a:r>
              <a:t>Für Abgaben wird im Aufgabentext bekanntgegeben:</a:t>
            </a:r>
          </a:p>
        </p:txBody>
      </p:sp>
      <p:sp>
        <p:nvSpPr>
          <p:cNvPr id="338" name="Shape 338"/>
          <p:cNvSpPr txBox="1"/>
          <p:nvPr/>
        </p:nvSpPr>
        <p:spPr>
          <a:xfrm>
            <a:off x="1869902" y="6175543"/>
            <a:ext cx="21522305" cy="49169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816655"/>
          <a:lstStyle/>
          <a:p>
            <a:pPr marL="635000" indent="-635000" algn="l">
              <a:lnSpc>
                <a:spcPct val="110000"/>
              </a:lnSpc>
              <a:buSzPct val="100000"/>
              <a:buBlip>
                <a:blip r:embed="rId2"/>
              </a:buBlip>
              <a:defRPr spc="42" sz="4200">
                <a:solidFill>
                  <a:srgbClr val="7594C0"/>
                </a:solidFill>
                <a:latin typeface="+mn-lt"/>
                <a:ea typeface="+mn-ea"/>
                <a:cs typeface="+mn-cs"/>
                <a:sym typeface="Avenir Next Regular"/>
              </a:defRPr>
            </a:pPr>
            <a:r>
              <a:rPr b="1"/>
              <a:t>Art und Umfang</a:t>
            </a:r>
            <a:r>
              <a:t> der Aufgabe</a:t>
            </a:r>
          </a:p>
          <a:p>
            <a:pPr marL="635000" indent="-635000" algn="l">
              <a:lnSpc>
                <a:spcPct val="110000"/>
              </a:lnSpc>
              <a:buSzPct val="100000"/>
              <a:buBlip>
                <a:blip r:embed="rId2"/>
              </a:buBlip>
              <a:defRPr spc="42" sz="4200">
                <a:solidFill>
                  <a:srgbClr val="7594C0"/>
                </a:solidFill>
                <a:latin typeface="+mn-lt"/>
                <a:ea typeface="+mn-ea"/>
                <a:cs typeface="+mn-cs"/>
                <a:sym typeface="Avenir Next Regular"/>
              </a:defRPr>
            </a:pPr>
            <a:r>
              <a:rPr b="1"/>
              <a:t>Dateiformat</a:t>
            </a:r>
          </a:p>
          <a:p>
            <a:pPr marL="635000" indent="-635000" algn="l">
              <a:lnSpc>
                <a:spcPct val="110000"/>
              </a:lnSpc>
              <a:buSzPct val="100000"/>
              <a:buBlip>
                <a:blip r:embed="rId2"/>
              </a:buBlip>
              <a:defRPr b="1" spc="42" sz="4200">
                <a:solidFill>
                  <a:srgbClr val="7594C0"/>
                </a:solidFill>
                <a:latin typeface="+mn-lt"/>
                <a:ea typeface="+mn-ea"/>
                <a:cs typeface="+mn-cs"/>
                <a:sym typeface="Avenir Next Regular"/>
              </a:defRPr>
            </a:pPr>
            <a:r>
              <a:t>Abgabetermin</a:t>
            </a:r>
          </a:p>
          <a:p>
            <a:pPr marL="635000" indent="-635000" algn="l">
              <a:lnSpc>
                <a:spcPct val="110000"/>
              </a:lnSpc>
              <a:buSzPct val="100000"/>
              <a:buBlip>
                <a:blip r:embed="rId2"/>
              </a:buBlip>
              <a:defRPr spc="42" sz="4200">
                <a:solidFill>
                  <a:srgbClr val="7594C0"/>
                </a:solidFill>
                <a:latin typeface="+mn-lt"/>
                <a:ea typeface="+mn-ea"/>
                <a:cs typeface="+mn-cs"/>
                <a:sym typeface="Avenir Next Regular"/>
              </a:defRPr>
            </a:pPr>
            <a:r>
              <a:rPr b="1"/>
              <a:t>Zeitlicher Umfang</a:t>
            </a:r>
            <a:r>
              <a:t> der </a:t>
            </a:r>
            <a:r>
              <a:rPr b="1"/>
              <a:t>Aufgabenteile </a:t>
            </a:r>
          </a:p>
          <a:p>
            <a:pPr marL="635000" indent="-635000" algn="l">
              <a:lnSpc>
                <a:spcPct val="110000"/>
              </a:lnSpc>
              <a:buSzPct val="100000"/>
              <a:buBlip>
                <a:blip r:embed="rId2"/>
              </a:buBlip>
              <a:defRPr spc="42" sz="4200">
                <a:solidFill>
                  <a:srgbClr val="7594C0"/>
                </a:solidFill>
                <a:latin typeface="+mn-lt"/>
                <a:ea typeface="+mn-ea"/>
                <a:cs typeface="+mn-cs"/>
                <a:sym typeface="Avenir Next Regular"/>
              </a:defRPr>
            </a:pPr>
            <a:r>
              <a:t>Wann und in welcher </a:t>
            </a:r>
            <a:r>
              <a:rPr b="1"/>
              <a:t>Form die Sicherung</a:t>
            </a:r>
            <a:r>
              <a:t> des Lernerfolgs erfolgt.</a:t>
            </a:r>
          </a:p>
          <a:p>
            <a:pPr marL="423333" indent="-423333" algn="l">
              <a:lnSpc>
                <a:spcPct val="110000"/>
              </a:lnSpc>
              <a:buSzPct val="100000"/>
              <a:buBlip>
                <a:blip r:embed="rId2"/>
              </a:buBlip>
              <a:defRPr spc="42" sz="4200">
                <a:solidFill>
                  <a:srgbClr val="7594C0"/>
                </a:solidFill>
                <a:latin typeface="+mn-lt"/>
                <a:ea typeface="+mn-ea"/>
                <a:cs typeface="+mn-cs"/>
                <a:sym typeface="Avenir Next Regular"/>
              </a:defRPr>
            </a:pPr>
            <a:r>
              <a:t>Alle Aufgaben werden in </a:t>
            </a:r>
            <a:r>
              <a:rPr b="1"/>
              <a:t>einheitlichem Dateiformat</a:t>
            </a:r>
            <a:r>
              <a:t> eingereicht.</a:t>
            </a:r>
          </a:p>
          <a:p>
            <a:pPr marL="423333" indent="-423333" algn="l">
              <a:lnSpc>
                <a:spcPct val="110000"/>
              </a:lnSpc>
              <a:buSzPct val="100000"/>
              <a:buBlip>
                <a:blip r:embed="rId2"/>
              </a:buBlip>
              <a:defRPr spc="42" sz="4200">
                <a:solidFill>
                  <a:srgbClr val="7594C0"/>
                </a:solidFill>
                <a:latin typeface="+mn-lt"/>
                <a:ea typeface="+mn-ea"/>
                <a:cs typeface="+mn-cs"/>
                <a:sym typeface="Avenir Next Regular"/>
              </a:defRPr>
            </a:pPr>
            <a:r>
              <a:rPr b="1"/>
              <a:t>Wichtig! </a:t>
            </a:r>
            <a:r>
              <a:t>Alle Arbeitsmaterialien werden von Lehrkräften im Gruppenordner bei IServ hinterlegt.</a:t>
            </a:r>
          </a:p>
        </p:txBody>
      </p:sp>
      <p:sp>
        <p:nvSpPr>
          <p:cNvPr id="339" name="Shape 339"/>
          <p:cNvSpPr txBox="1"/>
          <p:nvPr/>
        </p:nvSpPr>
        <p:spPr>
          <a:xfrm>
            <a:off x="798613" y="11017539"/>
            <a:ext cx="22724327" cy="144145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634999" indent="-634999" algn="l">
              <a:lnSpc>
                <a:spcPct val="110000"/>
              </a:lnSpc>
              <a:buSzPct val="100000"/>
              <a:buBlip>
                <a:blip r:embed="rId2"/>
              </a:buBlip>
              <a:defRPr spc="39" sz="4000">
                <a:solidFill>
                  <a:srgbClr val="7594C0"/>
                </a:solidFill>
                <a:latin typeface="+mn-lt"/>
                <a:ea typeface="+mn-ea"/>
                <a:cs typeface="+mn-cs"/>
                <a:sym typeface="Avenir Next Regular"/>
              </a:defRPr>
            </a:pPr>
            <a:r>
              <a:t>Die Dateibenennung der SuS erfolgt nach einer einheitlichen Struktur:</a:t>
            </a:r>
          </a:p>
          <a:p>
            <a:pPr>
              <a:lnSpc>
                <a:spcPct val="110000"/>
              </a:lnSpc>
              <a:defRPr b="1" spc="33" sz="3300">
                <a:solidFill>
                  <a:srgbClr val="7594C0"/>
                </a:solidFill>
                <a:latin typeface="+mn-lt"/>
                <a:ea typeface="+mn-ea"/>
                <a:cs typeface="+mn-cs"/>
                <a:sym typeface="Avenir Next Regular"/>
              </a:defRPr>
            </a:pPr>
            <a:r>
              <a:rPr b="0"/>
              <a:t>z.B.</a:t>
            </a:r>
            <a:r>
              <a:t> KW&lt;KW&gt; - Fach - Lehrerkürzel - Stichwort zur Aufgabe - Schülername (-Schülername 2 - Schülername 3…)</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41" name="Orga-Homeschooling.png"/>
          <p:cNvPicPr>
            <a:picLocks noChangeAspect="1"/>
          </p:cNvPicPr>
          <p:nvPr/>
        </p:nvPicPr>
        <p:blipFill>
          <a:blip r:embed="rId2">
            <a:extLst/>
          </a:blip>
          <a:stretch>
            <a:fillRect/>
          </a:stretch>
        </p:blipFill>
        <p:spPr>
          <a:xfrm>
            <a:off x="1664243" y="-158750"/>
            <a:ext cx="21055514" cy="140335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txBox="1"/>
          <p:nvPr>
            <p:ph type="body" idx="1"/>
          </p:nvPr>
        </p:nvSpPr>
        <p:spPr>
          <a:xfrm>
            <a:off x="852245" y="1315196"/>
            <a:ext cx="22589492" cy="11293289"/>
          </a:xfrm>
          <a:prstGeom prst="rect">
            <a:avLst/>
          </a:prstGeom>
        </p:spPr>
        <p:txBody>
          <a:bodyPr/>
          <a:lstStyle>
            <a:lvl1pPr>
              <a:defRPr spc="285" sz="9500"/>
            </a:lvl1pPr>
          </a:lstStyle>
          <a:p>
            <a:pPr/>
            <a:r>
              <a:t>Konzepte zum Umgang mit mangelnder Technischer Ausstattung</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00" name="Shape 200"/>
          <p:cNvSpPr/>
          <p:nvPr/>
        </p:nvSpPr>
        <p:spPr>
          <a:xfrm>
            <a:off x="508000" y="12077700"/>
            <a:ext cx="23368000" cy="1117600"/>
          </a:xfrm>
          <a:prstGeom prst="rect">
            <a:avLst/>
          </a:prstGeom>
          <a:solidFill>
            <a:srgbClr val="FFFFFF"/>
          </a:solidFill>
          <a:ln w="12700">
            <a:miter lim="400000"/>
          </a:ln>
        </p:spPr>
        <p:txBody>
          <a:bodyPr lIns="50800" tIns="50800" rIns="50800" bIns="50800" anchor="ctr"/>
          <a:lstStyle/>
          <a:p>
            <a:pPr defTabSz="825500">
              <a:defRPr spc="0" sz="3200">
                <a:solidFill>
                  <a:srgbClr val="000000"/>
                </a:solidFill>
              </a:defRPr>
            </a:pPr>
          </a:p>
        </p:txBody>
      </p:sp>
      <p:sp>
        <p:nvSpPr>
          <p:cNvPr id="201" name="Shape 201"/>
          <p:cNvSpPr txBox="1"/>
          <p:nvPr>
            <p:ph type="title"/>
          </p:nvPr>
        </p:nvSpPr>
        <p:spPr>
          <a:xfrm>
            <a:off x="871690" y="-23499"/>
            <a:ext cx="22640621" cy="1130301"/>
          </a:xfrm>
          <a:prstGeom prst="rect">
            <a:avLst/>
          </a:prstGeom>
        </p:spPr>
        <p:txBody>
          <a:bodyPr/>
          <a:lstStyle>
            <a:lvl1pPr defTabSz="578358">
              <a:defRPr spc="178" sz="5940"/>
            </a:lvl1pPr>
          </a:lstStyle>
          <a:p>
            <a:pPr/>
            <a:r>
              <a:t>Das team hinter dem Konzept</a:t>
            </a:r>
          </a:p>
        </p:txBody>
      </p:sp>
      <p:sp>
        <p:nvSpPr>
          <p:cNvPr id="202" name="Shape 202"/>
          <p:cNvSpPr txBox="1"/>
          <p:nvPr>
            <p:ph type="body" sz="half" idx="1"/>
          </p:nvPr>
        </p:nvSpPr>
        <p:spPr>
          <a:xfrm>
            <a:off x="4235736" y="992501"/>
            <a:ext cx="18592801" cy="5130801"/>
          </a:xfrm>
          <a:prstGeom prst="rect">
            <a:avLst/>
          </a:prstGeom>
        </p:spPr>
        <p:txBody>
          <a:bodyPr>
            <a:noAutofit/>
          </a:bodyPr>
          <a:lstStyle/>
          <a:p>
            <a:pPr marL="0" indent="0" algn="just">
              <a:lnSpc>
                <a:spcPct val="110000"/>
              </a:lnSpc>
              <a:spcBef>
                <a:spcPts val="0"/>
              </a:spcBef>
              <a:buSzTx/>
              <a:buNone/>
              <a:defRPr b="0" spc="29" sz="3000"/>
            </a:pPr>
            <a:r>
              <a:rPr b="1"/>
              <a:t>Sven Kuhlen</a:t>
            </a:r>
            <a:r>
              <a:t> </a:t>
            </a:r>
            <a:r>
              <a:rPr i="1"/>
              <a:t>(OStR Pascal-Gymnasium Grevenbroich - Physik und Sport)</a:t>
            </a:r>
          </a:p>
          <a:p>
            <a:pPr marL="0" indent="0">
              <a:spcBef>
                <a:spcPts val="0"/>
              </a:spcBef>
              <a:buSzTx/>
              <a:buNone/>
              <a:defRPr b="0" spc="24" sz="2400">
                <a:solidFill>
                  <a:schemeClr val="accent1">
                    <a:satOff val="36598"/>
                    <a:lumOff val="-17227"/>
                  </a:schemeClr>
                </a:solidFill>
              </a:defRPr>
            </a:pPr>
            <a:r>
              <a:t>Aufgabenbereiche:			- IServ-Berater</a:t>
            </a:r>
          </a:p>
          <a:p>
            <a:pPr marL="0" indent="0">
              <a:spcBef>
                <a:spcPts val="0"/>
              </a:spcBef>
              <a:buSzTx/>
              <a:buNone/>
              <a:defRPr b="0" spc="24" sz="2400">
                <a:solidFill>
                  <a:schemeClr val="accent1">
                    <a:satOff val="36598"/>
                    <a:lumOff val="-17227"/>
                  </a:schemeClr>
                </a:solidFill>
              </a:defRPr>
            </a:pPr>
            <a:r>
              <a:t>										- Autor Konzepte zur Implementierung des MKR NRW </a:t>
            </a:r>
          </a:p>
          <a:p>
            <a:pPr marL="0" indent="0">
              <a:spcBef>
                <a:spcPts val="0"/>
              </a:spcBef>
              <a:buSzTx/>
              <a:buNone/>
              <a:defRPr b="0" spc="24" sz="2400">
                <a:solidFill>
                  <a:schemeClr val="accent1">
                    <a:satOff val="36598"/>
                    <a:lumOff val="-17227"/>
                  </a:schemeClr>
                </a:solidFill>
              </a:defRPr>
            </a:pPr>
            <a:r>
              <a:t>										- Entwicklung Methodentag - Fit fürs iPad</a:t>
            </a:r>
          </a:p>
          <a:p>
            <a:pPr marL="0" indent="0">
              <a:spcBef>
                <a:spcPts val="0"/>
              </a:spcBef>
              <a:buSzTx/>
              <a:buNone/>
              <a:defRPr b="0" spc="24" sz="2400">
                <a:solidFill>
                  <a:schemeClr val="accent1">
                    <a:satOff val="36598"/>
                    <a:lumOff val="-17227"/>
                  </a:schemeClr>
                </a:solidFill>
              </a:defRPr>
            </a:pPr>
            <a:r>
              <a:t>										- Konzept und Organisation päd. Tag zur Digitalisierung in der Schule</a:t>
            </a:r>
          </a:p>
          <a:p>
            <a:pPr marL="0" indent="0">
              <a:spcBef>
                <a:spcPts val="0"/>
              </a:spcBef>
              <a:buSzTx/>
              <a:buNone/>
              <a:defRPr b="0" spc="24" sz="2400">
                <a:solidFill>
                  <a:schemeClr val="accent1">
                    <a:satOff val="36598"/>
                    <a:lumOff val="-17227"/>
                  </a:schemeClr>
                </a:solidFill>
              </a:defRPr>
            </a:pPr>
            <a:r>
              <a:t>										- Digitales Jahrbuch - virtuelle Präsentation PGGV</a:t>
            </a:r>
          </a:p>
          <a:p>
            <a:pPr marL="0" indent="0">
              <a:spcBef>
                <a:spcPts val="0"/>
              </a:spcBef>
              <a:buSzTx/>
              <a:buNone/>
              <a:defRPr b="0" spc="24" sz="2400">
                <a:solidFill>
                  <a:schemeClr val="accent1">
                    <a:satOff val="36598"/>
                    <a:lumOff val="-17227"/>
                  </a:schemeClr>
                </a:solidFill>
              </a:defRPr>
            </a:pPr>
            <a:r>
              <a:t>										- Administrative und konzeptionelle Mitarbeit Medienteam PGGV</a:t>
            </a:r>
          </a:p>
          <a:p>
            <a:pPr marL="0" indent="0">
              <a:spcBef>
                <a:spcPts val="0"/>
              </a:spcBef>
              <a:buSzTx/>
              <a:buNone/>
              <a:defRPr b="0" spc="24" sz="2400">
                <a:solidFill>
                  <a:schemeClr val="accent1">
                    <a:satOff val="36598"/>
                    <a:lumOff val="-17227"/>
                  </a:schemeClr>
                </a:solidFill>
              </a:defRPr>
            </a:pPr>
            <a:r>
              <a:t>										- Mitgründer des Arbeitskreis „Zukunft des digitalen Lernens am Pascal“			</a:t>
            </a:r>
          </a:p>
          <a:p>
            <a:pPr marL="0" indent="0">
              <a:spcBef>
                <a:spcPts val="0"/>
              </a:spcBef>
              <a:buSzTx/>
              <a:buNone/>
              <a:defRPr b="0" spc="24" sz="2400">
                <a:solidFill>
                  <a:schemeClr val="accent1">
                    <a:satOff val="36598"/>
                    <a:lumOff val="-17227"/>
                  </a:schemeClr>
                </a:solidFill>
              </a:defRPr>
            </a:pPr>
            <a:r>
              <a:t>										- Mitgründer des Diggicafes´ (Fortbildung von Lehrkräften)</a:t>
            </a:r>
          </a:p>
          <a:p>
            <a:pPr marL="0" indent="0">
              <a:spcBef>
                <a:spcPts val="0"/>
              </a:spcBef>
              <a:buSzTx/>
              <a:buNone/>
              <a:defRPr b="0" spc="24" sz="2400">
                <a:solidFill>
                  <a:schemeClr val="accent1">
                    <a:satOff val="36598"/>
                    <a:lumOff val="-17227"/>
                  </a:schemeClr>
                </a:solidFill>
              </a:defRPr>
            </a:pPr>
            <a:r>
              <a:t>										</a:t>
            </a:r>
          </a:p>
        </p:txBody>
      </p:sp>
      <p:pic>
        <p:nvPicPr>
          <p:cNvPr id="203" name="Portrait-Sven.jpg"/>
          <p:cNvPicPr>
            <a:picLocks noChangeAspect="1"/>
          </p:cNvPicPr>
          <p:nvPr/>
        </p:nvPicPr>
        <p:blipFill>
          <a:blip r:embed="rId2">
            <a:extLst/>
          </a:blip>
          <a:stretch>
            <a:fillRect/>
          </a:stretch>
        </p:blipFill>
        <p:spPr>
          <a:xfrm>
            <a:off x="876300" y="1155700"/>
            <a:ext cx="3060700" cy="3060700"/>
          </a:xfrm>
          <a:prstGeom prst="rect">
            <a:avLst/>
          </a:prstGeom>
          <a:ln w="12700">
            <a:miter lim="400000"/>
          </a:ln>
        </p:spPr>
      </p:pic>
      <p:pic>
        <p:nvPicPr>
          <p:cNvPr id="204" name="Portrait-Juliane.jpg"/>
          <p:cNvPicPr>
            <a:picLocks noChangeAspect="1"/>
          </p:cNvPicPr>
          <p:nvPr/>
        </p:nvPicPr>
        <p:blipFill>
          <a:blip r:embed="rId3">
            <a:extLst/>
          </a:blip>
          <a:stretch>
            <a:fillRect/>
          </a:stretch>
        </p:blipFill>
        <p:spPr>
          <a:xfrm>
            <a:off x="876300" y="5130800"/>
            <a:ext cx="3073400" cy="3073400"/>
          </a:xfrm>
          <a:prstGeom prst="rect">
            <a:avLst/>
          </a:prstGeom>
          <a:ln w="12700">
            <a:miter lim="400000"/>
          </a:ln>
        </p:spPr>
      </p:pic>
      <p:pic>
        <p:nvPicPr>
          <p:cNvPr id="205" name="Portrait-Nina2.jpg"/>
          <p:cNvPicPr>
            <a:picLocks noChangeAspect="1"/>
          </p:cNvPicPr>
          <p:nvPr/>
        </p:nvPicPr>
        <p:blipFill>
          <a:blip r:embed="rId4">
            <a:extLst/>
          </a:blip>
          <a:stretch>
            <a:fillRect/>
          </a:stretch>
        </p:blipFill>
        <p:spPr>
          <a:xfrm>
            <a:off x="876300" y="9118600"/>
            <a:ext cx="3060700" cy="3060700"/>
          </a:xfrm>
          <a:prstGeom prst="rect">
            <a:avLst/>
          </a:prstGeom>
          <a:ln w="12700">
            <a:miter lim="400000"/>
          </a:ln>
        </p:spPr>
      </p:pic>
      <p:sp>
        <p:nvSpPr>
          <p:cNvPr id="206" name="Shape 206"/>
          <p:cNvSpPr txBox="1"/>
          <p:nvPr/>
        </p:nvSpPr>
        <p:spPr>
          <a:xfrm>
            <a:off x="4241800" y="5016500"/>
            <a:ext cx="18592800" cy="49403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gn="just">
              <a:lnSpc>
                <a:spcPct val="110000"/>
              </a:lnSpc>
              <a:defRPr spc="29" sz="3000">
                <a:solidFill>
                  <a:srgbClr val="7594C0"/>
                </a:solidFill>
                <a:latin typeface="+mn-lt"/>
                <a:ea typeface="+mn-ea"/>
                <a:cs typeface="+mn-cs"/>
                <a:sym typeface="Avenir Next Regular"/>
              </a:defRPr>
            </a:pPr>
            <a:r>
              <a:rPr b="1"/>
              <a:t>Juliane Kreth-Böttner</a:t>
            </a:r>
            <a:r>
              <a:t> </a:t>
            </a:r>
            <a:r>
              <a:rPr i="1"/>
              <a:t>(StR' Pascal-Gymnasium Grevenbroich - Geschichte und Geographie)</a:t>
            </a:r>
          </a:p>
          <a:p>
            <a:pPr algn="l">
              <a:defRPr spc="24" sz="2400">
                <a:solidFill>
                  <a:schemeClr val="accent1">
                    <a:satOff val="36598"/>
                    <a:lumOff val="-17227"/>
                  </a:schemeClr>
                </a:solidFill>
                <a:latin typeface="+mn-lt"/>
                <a:ea typeface="+mn-ea"/>
                <a:cs typeface="+mn-cs"/>
                <a:sym typeface="Avenir Next Regular"/>
              </a:defRPr>
            </a:pPr>
            <a:r>
              <a:t>Aufgabenbereiche:			- Autorin Tabletkonzepte PGGV</a:t>
            </a:r>
          </a:p>
          <a:p>
            <a:pPr algn="l">
              <a:defRPr spc="24" sz="2400">
                <a:solidFill>
                  <a:schemeClr val="accent1">
                    <a:satOff val="36598"/>
                    <a:lumOff val="-17227"/>
                  </a:schemeClr>
                </a:solidFill>
                <a:latin typeface="+mn-lt"/>
                <a:ea typeface="+mn-ea"/>
                <a:cs typeface="+mn-cs"/>
                <a:sym typeface="Avenir Next Regular"/>
              </a:defRPr>
            </a:pPr>
            <a:r>
              <a:t>										- Mitautorin Medienkonzept PGGV</a:t>
            </a:r>
          </a:p>
          <a:p>
            <a:pPr algn="l">
              <a:defRPr spc="24" sz="2400">
                <a:solidFill>
                  <a:schemeClr val="accent1">
                    <a:satOff val="36598"/>
                    <a:lumOff val="-17227"/>
                  </a:schemeClr>
                </a:solidFill>
                <a:latin typeface="+mn-lt"/>
                <a:ea typeface="+mn-ea"/>
                <a:cs typeface="+mn-cs"/>
                <a:sym typeface="Avenir Next Regular"/>
              </a:defRPr>
            </a:pPr>
            <a:r>
              <a:t>										- Mitgründerin des Arbeitskreis „Zukunft des digitalen Lernens am Pascal“</a:t>
            </a:r>
          </a:p>
          <a:p>
            <a:pPr algn="l">
              <a:defRPr spc="24" sz="2400">
                <a:solidFill>
                  <a:schemeClr val="accent1">
                    <a:satOff val="36598"/>
                    <a:lumOff val="-17227"/>
                  </a:schemeClr>
                </a:solidFill>
                <a:latin typeface="+mn-lt"/>
                <a:ea typeface="+mn-ea"/>
                <a:cs typeface="+mn-cs"/>
                <a:sym typeface="Avenir Next Regular"/>
              </a:defRPr>
            </a:pPr>
            <a:r>
              <a:t>										- Entwicklung Methodentag - Fit fürs iPad		</a:t>
            </a:r>
          </a:p>
          <a:p>
            <a:pPr algn="l">
              <a:defRPr spc="24" sz="2400">
                <a:solidFill>
                  <a:schemeClr val="accent1">
                    <a:satOff val="36598"/>
                    <a:lumOff val="-17227"/>
                  </a:schemeClr>
                </a:solidFill>
                <a:latin typeface="+mn-lt"/>
                <a:ea typeface="+mn-ea"/>
                <a:cs typeface="+mn-cs"/>
                <a:sym typeface="Avenir Next Regular"/>
              </a:defRPr>
            </a:pPr>
            <a:r>
              <a:t>										- Konzept und Organisation päd. Tag zur Digitalisierung in der Schule										</a:t>
            </a:r>
          </a:p>
          <a:p>
            <a:pPr algn="l">
              <a:defRPr spc="24" sz="2400">
                <a:solidFill>
                  <a:schemeClr val="accent1">
                    <a:satOff val="36598"/>
                    <a:lumOff val="-17227"/>
                  </a:schemeClr>
                </a:solidFill>
                <a:latin typeface="+mn-lt"/>
                <a:ea typeface="+mn-ea"/>
                <a:cs typeface="+mn-cs"/>
                <a:sym typeface="Avenir Next Regular"/>
              </a:defRPr>
            </a:pPr>
            <a:r>
              <a:t>										- Gründerin des Diggicafes´ (Fortbildung von Lehrkräften)</a:t>
            </a:r>
          </a:p>
          <a:p>
            <a:pPr algn="l">
              <a:defRPr spc="24" sz="2400">
                <a:solidFill>
                  <a:schemeClr val="accent1">
                    <a:satOff val="36598"/>
                    <a:lumOff val="-17227"/>
                  </a:schemeClr>
                </a:solidFill>
                <a:latin typeface="+mn-lt"/>
                <a:ea typeface="+mn-ea"/>
                <a:cs typeface="+mn-cs"/>
                <a:sym typeface="Avenir Next Regular"/>
              </a:defRPr>
            </a:pPr>
            <a:r>
              <a:t>										- Mitgründerin des DiggiCamps (Ausbildung Tabletscouts)</a:t>
            </a:r>
          </a:p>
          <a:p>
            <a:pPr algn="l">
              <a:defRPr spc="24" sz="2400">
                <a:solidFill>
                  <a:schemeClr val="accent1">
                    <a:satOff val="36598"/>
                    <a:lumOff val="-17227"/>
                  </a:schemeClr>
                </a:solidFill>
                <a:latin typeface="+mn-lt"/>
                <a:ea typeface="+mn-ea"/>
                <a:cs typeface="+mn-cs"/>
                <a:sym typeface="Avenir Next Regular"/>
              </a:defRPr>
            </a:pPr>
            <a:r>
              <a:t>										- Trainerin und Coach BzRg Düsseldorf für Supervision, Coaching und Konfliktmoderation</a:t>
            </a:r>
          </a:p>
        </p:txBody>
      </p:sp>
      <p:sp>
        <p:nvSpPr>
          <p:cNvPr id="207" name="Shape 207"/>
          <p:cNvSpPr txBox="1"/>
          <p:nvPr/>
        </p:nvSpPr>
        <p:spPr>
          <a:xfrm>
            <a:off x="4241800" y="9004300"/>
            <a:ext cx="19634200" cy="5588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gn="just">
              <a:lnSpc>
                <a:spcPct val="110000"/>
              </a:lnSpc>
              <a:defRPr spc="29" sz="3000">
                <a:solidFill>
                  <a:srgbClr val="7594C0"/>
                </a:solidFill>
                <a:latin typeface="+mn-lt"/>
                <a:ea typeface="+mn-ea"/>
                <a:cs typeface="+mn-cs"/>
                <a:sym typeface="Avenir Next Regular"/>
              </a:defRPr>
            </a:pPr>
            <a:r>
              <a:rPr b="1"/>
              <a:t>Nina Kern</a:t>
            </a:r>
            <a:r>
              <a:t> </a:t>
            </a:r>
            <a:r>
              <a:rPr i="1"/>
              <a:t>(OStR' Pascal-Gymnasium Grevenbroich - Sozialwissenschaften und Englisch)</a:t>
            </a:r>
          </a:p>
          <a:p>
            <a:pPr algn="l">
              <a:defRPr spc="25" sz="2500">
                <a:solidFill>
                  <a:schemeClr val="accent1">
                    <a:satOff val="36598"/>
                    <a:lumOff val="-17227"/>
                  </a:schemeClr>
                </a:solidFill>
                <a:latin typeface="+mn-lt"/>
                <a:ea typeface="+mn-ea"/>
                <a:cs typeface="+mn-cs"/>
                <a:sym typeface="Avenir Next Regular"/>
              </a:defRPr>
            </a:pPr>
            <a:r>
              <a:t>Aufgabenbereiche:		- Medienbeauftragte PGGV</a:t>
            </a:r>
          </a:p>
          <a:p>
            <a:pPr algn="l">
              <a:defRPr spc="25" sz="2500">
                <a:solidFill>
                  <a:schemeClr val="accent1">
                    <a:satOff val="36598"/>
                    <a:lumOff val="-17227"/>
                  </a:schemeClr>
                </a:solidFill>
                <a:latin typeface="+mn-lt"/>
                <a:ea typeface="+mn-ea"/>
                <a:cs typeface="+mn-cs"/>
                <a:sym typeface="Avenir Next Regular"/>
              </a:defRPr>
            </a:pPr>
            <a:r>
              <a:t>										- Autorin Medienkonzept PGGV</a:t>
            </a:r>
          </a:p>
          <a:p>
            <a:pPr algn="l">
              <a:defRPr spc="25" sz="2500">
                <a:solidFill>
                  <a:schemeClr val="accent1">
                    <a:satOff val="36598"/>
                    <a:lumOff val="-17227"/>
                  </a:schemeClr>
                </a:solidFill>
                <a:latin typeface="+mn-lt"/>
                <a:ea typeface="+mn-ea"/>
                <a:cs typeface="+mn-cs"/>
                <a:sym typeface="Avenir Next Regular"/>
              </a:defRPr>
            </a:pPr>
            <a:r>
              <a:t>										- Mitautorin Tabletkonzepte PGGV</a:t>
            </a:r>
          </a:p>
          <a:p>
            <a:pPr algn="l">
              <a:defRPr spc="25" sz="2500">
                <a:solidFill>
                  <a:schemeClr val="accent1">
                    <a:satOff val="36598"/>
                    <a:lumOff val="-17227"/>
                  </a:schemeClr>
                </a:solidFill>
                <a:latin typeface="+mn-lt"/>
                <a:ea typeface="+mn-ea"/>
                <a:cs typeface="+mn-cs"/>
                <a:sym typeface="Avenir Next Regular"/>
              </a:defRPr>
            </a:pPr>
            <a:r>
              <a:t>										- Gründerin des Arbeitskreis „Zukunft des digitalen Lernens am Pascal“</a:t>
            </a:r>
          </a:p>
          <a:p>
            <a:pPr algn="l">
              <a:defRPr spc="25" sz="2500">
                <a:solidFill>
                  <a:schemeClr val="accent1">
                    <a:satOff val="36598"/>
                    <a:lumOff val="-17227"/>
                  </a:schemeClr>
                </a:solidFill>
                <a:latin typeface="+mn-lt"/>
                <a:ea typeface="+mn-ea"/>
                <a:cs typeface="+mn-cs"/>
                <a:sym typeface="Avenir Next Regular"/>
              </a:defRPr>
            </a:pPr>
            <a:r>
              <a:t>										- Entwicklung Methodentag - Fit fürs iPad	</a:t>
            </a:r>
          </a:p>
          <a:p>
            <a:pPr algn="l">
              <a:defRPr spc="25" sz="2500">
                <a:solidFill>
                  <a:schemeClr val="accent1">
                    <a:satOff val="36598"/>
                    <a:lumOff val="-17227"/>
                  </a:schemeClr>
                </a:solidFill>
                <a:latin typeface="+mn-lt"/>
                <a:ea typeface="+mn-ea"/>
                <a:cs typeface="+mn-cs"/>
                <a:sym typeface="Avenir Next Regular"/>
              </a:defRPr>
            </a:pPr>
            <a:r>
              <a:t>										- Konzept und Organisation päd. Tag zur Digitalisierung in der Schule											</a:t>
            </a:r>
          </a:p>
          <a:p>
            <a:pPr algn="l">
              <a:defRPr spc="25" sz="2500">
                <a:solidFill>
                  <a:schemeClr val="accent1">
                    <a:satOff val="36598"/>
                    <a:lumOff val="-17227"/>
                  </a:schemeClr>
                </a:solidFill>
                <a:latin typeface="+mn-lt"/>
                <a:ea typeface="+mn-ea"/>
                <a:cs typeface="+mn-cs"/>
                <a:sym typeface="Avenir Next Regular"/>
              </a:defRPr>
            </a:pPr>
            <a:r>
              <a:t>										- Mitgründerin des Diggicafes´ (Fortbildung von Lehrkräften)</a:t>
            </a:r>
          </a:p>
          <a:p>
            <a:pPr algn="l">
              <a:defRPr spc="25" sz="2500">
                <a:solidFill>
                  <a:schemeClr val="accent1">
                    <a:satOff val="36598"/>
                    <a:lumOff val="-17227"/>
                  </a:schemeClr>
                </a:solidFill>
                <a:latin typeface="+mn-lt"/>
                <a:ea typeface="+mn-ea"/>
                <a:cs typeface="+mn-cs"/>
                <a:sym typeface="Avenir Next Regular"/>
              </a:defRPr>
            </a:pPr>
            <a:r>
              <a:t>										- Gründerin der Medienfreaks &amp; des DiggiCamps (Ausbildung von Medien- und Tabletscouts)</a:t>
            </a:r>
          </a:p>
          <a:p>
            <a:pPr algn="l">
              <a:defRPr spc="26" sz="2700">
                <a:solidFill>
                  <a:schemeClr val="accent1">
                    <a:satOff val="36598"/>
                    <a:lumOff val="-17227"/>
                  </a:schemeClr>
                </a:solidFill>
                <a:latin typeface="+mn-lt"/>
                <a:ea typeface="+mn-ea"/>
                <a:cs typeface="+mn-cs"/>
                <a:sym typeface="Avenir Next Regular"/>
              </a:defRPr>
            </a:pPr>
            <a:r>
              <a:t>										- Präventionsveranstaltungen Mediennutzung (Primarstufe, Sek I + Sek II + Elternschaft)</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45" name="Shape 345"/>
          <p:cNvSpPr txBox="1"/>
          <p:nvPr>
            <p:ph type="title"/>
          </p:nvPr>
        </p:nvSpPr>
        <p:spPr>
          <a:xfrm>
            <a:off x="740577" y="1265981"/>
            <a:ext cx="12006533" cy="1649711"/>
          </a:xfrm>
          <a:prstGeom prst="rect">
            <a:avLst/>
          </a:prstGeom>
        </p:spPr>
        <p:txBody>
          <a:bodyPr/>
          <a:lstStyle>
            <a:lvl1pPr>
              <a:defRPr spc="180" sz="6000">
                <a:solidFill>
                  <a:srgbClr val="FABB00"/>
                </a:solidFill>
              </a:defRPr>
            </a:lvl1pPr>
          </a:lstStyle>
          <a:p>
            <a:pPr/>
            <a:r>
              <a:t>Study-Hall</a:t>
            </a:r>
          </a:p>
        </p:txBody>
      </p:sp>
      <p:sp>
        <p:nvSpPr>
          <p:cNvPr id="346" name="Shape 346"/>
          <p:cNvSpPr txBox="1"/>
          <p:nvPr>
            <p:ph type="body" sz="quarter" idx="1"/>
          </p:nvPr>
        </p:nvSpPr>
        <p:spPr>
          <a:xfrm>
            <a:off x="787959" y="3191073"/>
            <a:ext cx="11384555" cy="5467169"/>
          </a:xfrm>
          <a:prstGeom prst="rect">
            <a:avLst/>
          </a:prstGeom>
        </p:spPr>
        <p:txBody>
          <a:bodyPr>
            <a:noAutofit/>
          </a:bodyPr>
          <a:lstStyle/>
          <a:p>
            <a:pPr>
              <a:lnSpc>
                <a:spcPct val="110000"/>
              </a:lnSpc>
              <a:spcBef>
                <a:spcPts val="0"/>
              </a:spcBef>
              <a:buBlip>
                <a:blip r:embed="rId2"/>
              </a:buBlip>
              <a:defRPr b="0"/>
            </a:pPr>
            <a:r>
              <a:t>iPad-Ausleihe </a:t>
            </a:r>
            <a:r>
              <a:rPr b="1"/>
              <a:t>für SchülerInnen ohne mobiles Endgerät</a:t>
            </a:r>
            <a:r>
              <a:t> in der Schule</a:t>
            </a:r>
          </a:p>
          <a:p>
            <a:pPr>
              <a:lnSpc>
                <a:spcPct val="110000"/>
              </a:lnSpc>
              <a:spcBef>
                <a:spcPts val="0"/>
              </a:spcBef>
              <a:buBlip>
                <a:blip r:embed="rId2"/>
              </a:buBlip>
              <a:defRPr b="0"/>
            </a:pPr>
            <a:r>
              <a:t>Erledigung von (Remoteunterricht)-Aufgaben </a:t>
            </a:r>
            <a:r>
              <a:rPr b="1"/>
              <a:t>in der Schule </a:t>
            </a:r>
            <a:r>
              <a:t>unter speziellen Hygienemaßnahmen</a:t>
            </a:r>
            <a:endParaRPr b="1"/>
          </a:p>
          <a:p>
            <a:pPr>
              <a:lnSpc>
                <a:spcPct val="110000"/>
              </a:lnSpc>
              <a:spcBef>
                <a:spcPts val="0"/>
              </a:spcBef>
              <a:buBlip>
                <a:blip r:embed="rId2"/>
              </a:buBlip>
              <a:defRPr b="0"/>
            </a:pPr>
            <a:r>
              <a:t>unter Aufsicht von </a:t>
            </a:r>
            <a:r>
              <a:rPr b="1"/>
              <a:t>Lehr- oder Hilfskräften</a:t>
            </a:r>
          </a:p>
        </p:txBody>
      </p:sp>
      <p:pic>
        <p:nvPicPr>
          <p:cNvPr id="347" name="tablet-1632909_1920.jpg"/>
          <p:cNvPicPr>
            <a:picLocks noChangeAspect="1"/>
          </p:cNvPicPr>
          <p:nvPr/>
        </p:nvPicPr>
        <p:blipFill>
          <a:blip r:embed="rId3">
            <a:extLst/>
          </a:blip>
          <a:srcRect l="16796" t="0" r="16796" b="0"/>
          <a:stretch>
            <a:fillRect/>
          </a:stretch>
        </p:blipFill>
        <p:spPr>
          <a:xfrm>
            <a:off x="12842432" y="1406461"/>
            <a:ext cx="10743507" cy="10743506"/>
          </a:xfrm>
          <a:prstGeom prst="rect">
            <a:avLst/>
          </a:prstGeom>
          <a:ln w="114300">
            <a:solidFill>
              <a:srgbClr val="FFFFFF"/>
            </a:solidFill>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Shape 349"/>
          <p:cNvSpPr txBox="1"/>
          <p:nvPr>
            <p:ph type="body" sz="half" idx="1"/>
          </p:nvPr>
        </p:nvSpPr>
        <p:spPr>
          <a:prstGeom prst="rect">
            <a:avLst/>
          </a:prstGeom>
        </p:spPr>
        <p:txBody>
          <a:bodyPr/>
          <a:lstStyle/>
          <a:p>
            <a:pPr/>
            <a:r>
              <a:t>Leistungsbewertung</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51" name="Shape 351"/>
          <p:cNvSpPr txBox="1"/>
          <p:nvPr>
            <p:ph type="title"/>
          </p:nvPr>
        </p:nvSpPr>
        <p:spPr>
          <a:xfrm>
            <a:off x="871690" y="1246501"/>
            <a:ext cx="22640621" cy="1193801"/>
          </a:xfrm>
          <a:prstGeom prst="rect">
            <a:avLst/>
          </a:prstGeom>
        </p:spPr>
        <p:txBody>
          <a:bodyPr/>
          <a:lstStyle>
            <a:lvl1pPr>
              <a:defRPr spc="180" sz="6000"/>
            </a:lvl1pPr>
          </a:lstStyle>
          <a:p>
            <a:pPr/>
            <a:r>
              <a:t>Vorgaben des Bildungsministeriums NRW*</a:t>
            </a:r>
          </a:p>
        </p:txBody>
      </p:sp>
      <p:sp>
        <p:nvSpPr>
          <p:cNvPr id="352" name="Shape 352"/>
          <p:cNvSpPr txBox="1"/>
          <p:nvPr>
            <p:ph type="body" sz="half" idx="1"/>
          </p:nvPr>
        </p:nvSpPr>
        <p:spPr>
          <a:xfrm>
            <a:off x="871690" y="3560667"/>
            <a:ext cx="22640620" cy="5783968"/>
          </a:xfrm>
          <a:prstGeom prst="rect">
            <a:avLst/>
          </a:prstGeom>
        </p:spPr>
        <p:txBody>
          <a:bodyPr numCol="2" spcCol="1132030">
            <a:noAutofit/>
          </a:bodyPr>
          <a:lstStyle/>
          <a:p>
            <a:pPr>
              <a:lnSpc>
                <a:spcPct val="110000"/>
              </a:lnSpc>
              <a:buBlip>
                <a:blip r:embed="rId2"/>
              </a:buBlip>
              <a:defRPr b="0"/>
            </a:pPr>
            <a:r>
              <a:t>Die gesetzlichen Vorgaben zur Leistungsüberprüfung (§ 29 SchulG27 i. V. m. den in den Kernlehrplänen bzw. Lehrplänen verankerten Kompetenzerwartungen) und zur Leistungsbewertung (§ 48 SchulG28 i. V. m. den jeweiligen Ausbildungs und Prüfungsordnungen) gelten auch für die im Distanzunterricht erbrachten Leistungen</a:t>
            </a:r>
          </a:p>
          <a:p>
            <a:pPr>
              <a:lnSpc>
                <a:spcPct val="110000"/>
              </a:lnSpc>
              <a:buBlip>
                <a:blip r:embed="rId2"/>
              </a:buBlip>
              <a:defRPr b="0"/>
            </a:pPr>
            <a:r>
              <a:t>Bezogen auf die Veränderungen in der Leistungsbewertung durch den Distanzunterricht bzw. durch die Verknüpfung von Präsenz- und Distanzunterricht ist eine Überprüfung und ggf. Anpassung der Grundsätze der Leistungsbewertung durch die zuständige Fachkonferenz (§70 SchulG) notwendig</a:t>
            </a:r>
          </a:p>
        </p:txBody>
      </p:sp>
      <p:sp>
        <p:nvSpPr>
          <p:cNvPr id="353" name="Shape 353"/>
          <p:cNvSpPr txBox="1"/>
          <p:nvPr/>
        </p:nvSpPr>
        <p:spPr>
          <a:xfrm>
            <a:off x="748151" y="12750800"/>
            <a:ext cx="13357861"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spcBef>
                <a:spcPts val="4300"/>
              </a:spcBef>
              <a:defRPr b="1" spc="19" sz="2000">
                <a:solidFill>
                  <a:srgbClr val="2E4B7C"/>
                </a:solidFill>
                <a:latin typeface="+mn-lt"/>
                <a:ea typeface="+mn-ea"/>
                <a:cs typeface="+mn-cs"/>
                <a:sym typeface="Avenir Next Regular"/>
              </a:defRPr>
            </a:pPr>
            <a:r>
              <a:t>* </a:t>
            </a:r>
            <a:r>
              <a:rPr>
                <a:solidFill>
                  <a:srgbClr val="2E4B7B"/>
                </a:solidFill>
                <a:hlinkClick r:id="rId3" invalidUrl="" action="" tgtFrame="" tooltip="" history="1" highlightClick="0" endSnd="0"/>
              </a:rPr>
              <a:t>HANDREICHUNG ZUR LERNFÖRDERLICHEN VERKNÜPFUNG VON PRÄSENZ- UND DISTANZUNTERRICHT</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55" name="Shape 355"/>
          <p:cNvSpPr txBox="1"/>
          <p:nvPr>
            <p:ph type="body" idx="1"/>
          </p:nvPr>
        </p:nvSpPr>
        <p:spPr>
          <a:xfrm>
            <a:off x="667231" y="2777023"/>
            <a:ext cx="22536909" cy="6282059"/>
          </a:xfrm>
          <a:prstGeom prst="rect">
            <a:avLst/>
          </a:prstGeom>
        </p:spPr>
        <p:txBody>
          <a:bodyPr/>
          <a:lstStyle/>
          <a:p>
            <a:pPr>
              <a:lnSpc>
                <a:spcPct val="110000"/>
              </a:lnSpc>
              <a:spcBef>
                <a:spcPts val="0"/>
              </a:spcBef>
              <a:buBlip>
                <a:blip r:embed="rId2"/>
              </a:buBlip>
              <a:defRPr b="0"/>
            </a:pPr>
            <a:r>
              <a:rPr b="1"/>
              <a:t>Kriterien</a:t>
            </a:r>
            <a:r>
              <a:t> für Bewertung der Leistung könnten sein:</a:t>
            </a:r>
          </a:p>
          <a:p>
            <a:pPr lvl="2">
              <a:lnSpc>
                <a:spcPct val="110000"/>
              </a:lnSpc>
              <a:spcBef>
                <a:spcPts val="0"/>
              </a:spcBef>
              <a:buBlip>
                <a:blip r:embed="rId2"/>
              </a:buBlip>
              <a:defRPr b="0"/>
            </a:pPr>
            <a:r>
              <a:t>Einhaltung von Fristen</a:t>
            </a:r>
          </a:p>
          <a:p>
            <a:pPr lvl="2">
              <a:lnSpc>
                <a:spcPct val="110000"/>
              </a:lnSpc>
              <a:spcBef>
                <a:spcPts val="0"/>
              </a:spcBef>
              <a:buBlip>
                <a:blip r:embed="rId2"/>
              </a:buBlip>
              <a:defRPr b="0"/>
            </a:pPr>
            <a:r>
              <a:t>Formalen Kriterien</a:t>
            </a:r>
          </a:p>
          <a:p>
            <a:pPr lvl="2">
              <a:lnSpc>
                <a:spcPct val="110000"/>
              </a:lnSpc>
              <a:spcBef>
                <a:spcPts val="0"/>
              </a:spcBef>
              <a:buBlip>
                <a:blip r:embed="rId2"/>
              </a:buBlip>
              <a:defRPr b="0"/>
            </a:pPr>
            <a:r>
              <a:t>Vollständigkeit</a:t>
            </a:r>
          </a:p>
          <a:p>
            <a:pPr lvl="2">
              <a:lnSpc>
                <a:spcPct val="110000"/>
              </a:lnSpc>
              <a:spcBef>
                <a:spcPts val="0"/>
              </a:spcBef>
              <a:buBlip>
                <a:blip r:embed="rId2"/>
              </a:buBlip>
              <a:defRPr b="0"/>
            </a:pPr>
            <a:r>
              <a:t>Kooperationsfähigkeit, z.B. Produkte kollaborativer Arbeitsphasen, Formulierung von lernförderlichen Fragen.</a:t>
            </a:r>
          </a:p>
          <a:p>
            <a:pPr lvl="2">
              <a:lnSpc>
                <a:spcPct val="110000"/>
              </a:lnSpc>
              <a:spcBef>
                <a:spcPts val="0"/>
              </a:spcBef>
              <a:buBlip>
                <a:blip r:embed="rId2"/>
              </a:buBlip>
              <a:defRPr b="0"/>
            </a:pPr>
            <a:r>
              <a:t>Qualität der abgegebenen Aufgaben</a:t>
            </a:r>
          </a:p>
          <a:p>
            <a:pPr lvl="2">
              <a:lnSpc>
                <a:spcPct val="110000"/>
              </a:lnSpc>
              <a:spcBef>
                <a:spcPts val="0"/>
              </a:spcBef>
              <a:buBlip>
                <a:blip r:embed="rId2"/>
              </a:buBlip>
              <a:defRPr b="0"/>
            </a:pPr>
            <a:r>
              <a:t>Bewertungskriterien für Videokonferenzen (Qualität der Beiträge in Konferenz oder Chat)</a:t>
            </a:r>
          </a:p>
        </p:txBody>
      </p:sp>
      <p:sp>
        <p:nvSpPr>
          <p:cNvPr id="356" name="Shape 356"/>
          <p:cNvSpPr txBox="1"/>
          <p:nvPr>
            <p:ph type="title"/>
          </p:nvPr>
        </p:nvSpPr>
        <p:spPr>
          <a:xfrm>
            <a:off x="755966" y="1130300"/>
            <a:ext cx="22795868" cy="1649711"/>
          </a:xfrm>
          <a:prstGeom prst="rect">
            <a:avLst/>
          </a:prstGeom>
        </p:spPr>
        <p:txBody>
          <a:bodyPr/>
          <a:lstStyle>
            <a:lvl1pPr>
              <a:defRPr spc="180" sz="6000">
                <a:solidFill>
                  <a:srgbClr val="FABB00"/>
                </a:solidFill>
              </a:defRPr>
            </a:lvl1pPr>
          </a:lstStyle>
          <a:p>
            <a:pPr/>
            <a:r>
              <a:t>Kriterien für die Leistungsbewertung</a:t>
            </a:r>
          </a:p>
        </p:txBody>
      </p:sp>
      <p:sp>
        <p:nvSpPr>
          <p:cNvPr id="357" name="Shape 357"/>
          <p:cNvSpPr txBox="1"/>
          <p:nvPr/>
        </p:nvSpPr>
        <p:spPr>
          <a:xfrm>
            <a:off x="226186" y="12899504"/>
            <a:ext cx="14551458"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132074"/>
                </a:solidFill>
              </a:defRPr>
            </a:pPr>
            <a:r>
              <a:t>Quelle: </a:t>
            </a:r>
            <a:r>
              <a:rPr u="sng">
                <a:hlinkClick r:id="rId3" invalidUrl="" action="" tgtFrame="" tooltip="" history="1" highlightClick="0" endSnd="0"/>
              </a:rPr>
              <a:t>https://broschüren.nrw/distanzunterricht/home/#!/leistungsueberpruefung-und-leistungsbewertung</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59" name="Shape 359"/>
          <p:cNvSpPr txBox="1"/>
          <p:nvPr>
            <p:ph type="title"/>
          </p:nvPr>
        </p:nvSpPr>
        <p:spPr>
          <a:xfrm>
            <a:off x="823143" y="1265981"/>
            <a:ext cx="22737714" cy="1649711"/>
          </a:xfrm>
          <a:prstGeom prst="rect">
            <a:avLst/>
          </a:prstGeom>
        </p:spPr>
        <p:txBody>
          <a:bodyPr/>
          <a:lstStyle>
            <a:lvl1pPr>
              <a:defRPr spc="180" sz="6000">
                <a:solidFill>
                  <a:srgbClr val="FABB00"/>
                </a:solidFill>
              </a:defRPr>
            </a:lvl1pPr>
          </a:lstStyle>
          <a:p>
            <a:pPr/>
            <a:r>
              <a:t>Mögliche Arten der Leistungsbewertung</a:t>
            </a:r>
          </a:p>
        </p:txBody>
      </p:sp>
      <p:pic>
        <p:nvPicPr>
          <p:cNvPr id="360" name="Leistungsbewertungen.png"/>
          <p:cNvPicPr>
            <a:picLocks noChangeAspect="1"/>
          </p:cNvPicPr>
          <p:nvPr/>
        </p:nvPicPr>
        <p:blipFill>
          <a:blip r:embed="rId2">
            <a:extLst/>
          </a:blip>
          <a:srcRect l="1316" t="4102" r="1316" b="8391"/>
          <a:stretch>
            <a:fillRect/>
          </a:stretch>
        </p:blipFill>
        <p:spPr>
          <a:xfrm>
            <a:off x="760610" y="2547349"/>
            <a:ext cx="22862759" cy="10873024"/>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62" name="Shape 362"/>
          <p:cNvSpPr txBox="1"/>
          <p:nvPr>
            <p:ph type="body" idx="1"/>
          </p:nvPr>
        </p:nvSpPr>
        <p:spPr>
          <a:xfrm>
            <a:off x="998746" y="3663287"/>
            <a:ext cx="22386508" cy="9168704"/>
          </a:xfrm>
          <a:prstGeom prst="rect">
            <a:avLst/>
          </a:prstGeom>
        </p:spPr>
        <p:txBody>
          <a:bodyPr/>
          <a:lstStyle/>
          <a:p>
            <a:pPr>
              <a:lnSpc>
                <a:spcPct val="110000"/>
              </a:lnSpc>
              <a:spcBef>
                <a:spcPts val="0"/>
              </a:spcBef>
              <a:buBlip>
                <a:blip r:embed="rId2"/>
              </a:buBlip>
              <a:defRPr b="0"/>
            </a:pPr>
            <a:r>
              <a:rPr b="1"/>
              <a:t>Grundsätze</a:t>
            </a:r>
            <a:r>
              <a:t> müssen festgelegt und </a:t>
            </a:r>
            <a:r>
              <a:rPr b="1"/>
              <a:t>an Eltern und SuS kommuniziert </a:t>
            </a:r>
            <a:r>
              <a:t>werden.</a:t>
            </a:r>
          </a:p>
          <a:p>
            <a:pPr lvl="2">
              <a:lnSpc>
                <a:spcPct val="110000"/>
              </a:lnSpc>
              <a:spcBef>
                <a:spcPts val="0"/>
              </a:spcBef>
              <a:buBlip>
                <a:blip r:embed="rId2"/>
              </a:buBlip>
              <a:defRPr b="0"/>
            </a:pPr>
            <a:r>
              <a:t>Insofern Zweifel an der Selbständigkeit bei der Aufgabenerledigung bestehen, kann ergänzend ein Gespräch oder eine Überprüfung zum Entstehungsprozesses vorgenommen werden.</a:t>
            </a:r>
          </a:p>
          <a:p>
            <a:pPr>
              <a:lnSpc>
                <a:spcPct val="110000"/>
              </a:lnSpc>
              <a:spcBef>
                <a:spcPts val="0"/>
              </a:spcBef>
              <a:buBlip>
                <a:blip r:embed="rId2"/>
              </a:buBlip>
              <a:defRPr b="0"/>
            </a:pPr>
            <a:r>
              <a:rPr b="1"/>
              <a:t>Rahmenbedingungen</a:t>
            </a:r>
            <a:r>
              <a:t> der Leistungserbringung müssen berücksichtigt werden (z.B. technische Ausstattung, individuelle Situation).</a:t>
            </a:r>
          </a:p>
          <a:p>
            <a:pPr>
              <a:lnSpc>
                <a:spcPct val="110000"/>
              </a:lnSpc>
              <a:spcBef>
                <a:spcPts val="0"/>
              </a:spcBef>
              <a:buBlip>
                <a:blip r:embed="rId2"/>
              </a:buBlip>
              <a:defRPr b="0"/>
            </a:pPr>
            <a:r>
              <a:rPr b="1"/>
              <a:t>Klassenarbeiten</a:t>
            </a:r>
            <a:r>
              <a:t> können durch eine gleichwertige schriftliche oder nicht schriftliche Leistungsüberprüfung ersetzt werden (§ 6 Abs. 8 APO- SI).</a:t>
            </a:r>
          </a:p>
          <a:p>
            <a:pPr>
              <a:lnSpc>
                <a:spcPct val="110000"/>
              </a:lnSpc>
              <a:spcBef>
                <a:spcPts val="0"/>
              </a:spcBef>
              <a:buBlip>
                <a:blip r:embed="rId2"/>
              </a:buBlip>
              <a:defRPr b="0"/>
            </a:pPr>
            <a:r>
              <a:rPr b="1"/>
              <a:t>Fremdsprachen</a:t>
            </a:r>
            <a:r>
              <a:t> ermöglichen eine mündliche Leistungsüberprüfung per Videokonferenz.</a:t>
            </a:r>
          </a:p>
        </p:txBody>
      </p:sp>
      <p:sp>
        <p:nvSpPr>
          <p:cNvPr id="363" name="Shape 363"/>
          <p:cNvSpPr txBox="1"/>
          <p:nvPr>
            <p:ph type="title"/>
          </p:nvPr>
        </p:nvSpPr>
        <p:spPr>
          <a:xfrm>
            <a:off x="878188" y="1282700"/>
            <a:ext cx="22627624" cy="2088488"/>
          </a:xfrm>
          <a:prstGeom prst="rect">
            <a:avLst/>
          </a:prstGeom>
        </p:spPr>
        <p:txBody>
          <a:bodyPr/>
          <a:lstStyle>
            <a:lvl1pPr>
              <a:defRPr spc="180" sz="6000">
                <a:solidFill>
                  <a:srgbClr val="FABB00"/>
                </a:solidFill>
              </a:defRPr>
            </a:lvl1pPr>
          </a:lstStyle>
          <a:p>
            <a:pPr/>
            <a:r>
              <a:t>Umgang mit den Vorgaben zur Bewertung von Schülerleistungen</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hape 365"/>
          <p:cNvSpPr txBox="1"/>
          <p:nvPr>
            <p:ph type="body" sz="half" idx="1"/>
          </p:nvPr>
        </p:nvSpPr>
        <p:spPr>
          <a:prstGeom prst="rect">
            <a:avLst/>
          </a:prstGeom>
        </p:spPr>
        <p:txBody>
          <a:bodyPr/>
          <a:lstStyle/>
          <a:p>
            <a:pPr/>
            <a:r>
              <a:t>Arbeitsumfang im Distanzlernen</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E4B7B"/>
        </a:solidFill>
      </p:bgPr>
    </p:bg>
    <p:spTree>
      <p:nvGrpSpPr>
        <p:cNvPr id="1" name=""/>
        <p:cNvGrpSpPr/>
        <p:nvPr/>
      </p:nvGrpSpPr>
      <p:grpSpPr>
        <a:xfrm>
          <a:off x="0" y="0"/>
          <a:ext cx="0" cy="0"/>
          <a:chOff x="0" y="0"/>
          <a:chExt cx="0" cy="0"/>
        </a:xfrm>
      </p:grpSpPr>
      <p:graphicFrame>
        <p:nvGraphicFramePr>
          <p:cNvPr id="367" name="Table 367"/>
          <p:cNvGraphicFramePr/>
          <p:nvPr/>
        </p:nvGraphicFramePr>
        <p:xfrm>
          <a:off x="947002" y="2089456"/>
          <a:ext cx="22502697" cy="10382558"/>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2437557"/>
                <a:gridCol w="5706368"/>
                <a:gridCol w="5105104"/>
                <a:gridCol w="4622158"/>
                <a:gridCol w="4618809"/>
              </a:tblGrid>
              <a:tr h="1293947">
                <a:tc>
                  <a:txBody>
                    <a:bodyPr/>
                    <a:lstStyle/>
                    <a:p>
                      <a:pPr defTabSz="914400">
                        <a:defRPr sz="1800">
                          <a:solidFill>
                            <a:srgbClr val="000000"/>
                          </a:solidFill>
                        </a:defRPr>
                      </a:pPr>
                      <a:r>
                        <a:rPr sz="2800">
                          <a:solidFill>
                            <a:srgbClr val="FFFFFF"/>
                          </a:solidFill>
                          <a:sym typeface="Avenir Next Medium"/>
                        </a:rPr>
                        <a:t>Jahrgang</a:t>
                      </a:r>
                    </a:p>
                  </a:txBody>
                  <a:tcPr marL="50800" marR="50800" marT="50800" marB="50800" anchor="ctr" anchorCtr="0" horzOverflow="overflow">
                    <a:lnL w="12700">
                      <a:solidFill>
                        <a:srgbClr val="F1BE41"/>
                      </a:solidFill>
                      <a:miter lim="400000"/>
                    </a:lnL>
                    <a:lnR w="12700">
                      <a:solidFill>
                        <a:srgbClr val="E8B13D"/>
                      </a:solidFill>
                      <a:miter lim="400000"/>
                    </a:lnR>
                    <a:lnT w="12700">
                      <a:solidFill>
                        <a:srgbClr val="F1BE41"/>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Stundenumfang pro Fach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F1BE41"/>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Wochenarbeitsstunden der SchülerInnen am Wochenplan</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F1BE41"/>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Verteilungsregeln </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F1BE41"/>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Didaktische + pädagogische Betreuung </a:t>
                      </a:r>
                    </a:p>
                  </a:txBody>
                  <a:tcPr marL="50800" marR="50800" marT="50800" marB="50800" anchor="ctr" anchorCtr="0" horzOverflow="overflow">
                    <a:lnL w="12700">
                      <a:solidFill>
                        <a:srgbClr val="E8B13D"/>
                      </a:solidFill>
                      <a:miter lim="400000"/>
                    </a:lnL>
                    <a:lnR w="12700">
                      <a:solidFill>
                        <a:srgbClr val="F1BE41"/>
                      </a:solidFill>
                      <a:miter lim="400000"/>
                    </a:lnR>
                    <a:lnT w="12700">
                      <a:solidFill>
                        <a:srgbClr val="F1BE41"/>
                      </a:solidFill>
                      <a:miter lim="400000"/>
                    </a:lnT>
                    <a:lnB w="12700">
                      <a:solidFill>
                        <a:srgbClr val="E8B13D"/>
                      </a:solidFill>
                      <a:miter lim="400000"/>
                    </a:lnB>
                  </a:tcPr>
                </a:tc>
              </a:tr>
              <a:tr h="1512651">
                <a:tc rowSpan="2">
                  <a:txBody>
                    <a:bodyPr/>
                    <a:lstStyle/>
                    <a:p>
                      <a:pPr defTabSz="914400">
                        <a:defRPr sz="1800">
                          <a:solidFill>
                            <a:srgbClr val="000000"/>
                          </a:solidFill>
                        </a:defRPr>
                      </a:pPr>
                      <a:r>
                        <a:rPr sz="2800">
                          <a:solidFill>
                            <a:srgbClr val="FFFFFF"/>
                          </a:solidFill>
                          <a:sym typeface="Avenir Next Medium"/>
                        </a:rPr>
                        <a:t>5/6</a:t>
                      </a:r>
                    </a:p>
                  </a:txBody>
                  <a:tcPr marL="50800" marR="50800" marT="50800" marB="50800" anchor="ctr" anchorCtr="0" horzOverflow="overflow">
                    <a:lnL w="12700">
                      <a:solidFill>
                        <a:srgbClr val="F1BE41"/>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Hauptfächer + Sprachen:  
D/Ma/E je 3 h 
= 9 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45 Minuten ~ 7h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rowSpan="6">
                  <a:txBody>
                    <a:bodyPr/>
                    <a:lstStyle/>
                    <a:p>
                      <a:pPr defTabSz="914400">
                        <a:defRPr sz="2800">
                          <a:solidFill>
                            <a:srgbClr val="FFFFFF"/>
                          </a:solidFill>
                          <a:sym typeface="Avenir Next Medium"/>
                        </a:defRPr>
                      </a:pPr>
                      <a:r>
                        <a:t>Bei einer Wochenplanarbeit kann der Aufgabenbeginns für Haupt- und Nebenfächer auf unterschiedliche Wochentage verteilt werden.</a:t>
                      </a:r>
                    </a:p>
                    <a:p>
                      <a:pPr defTabSz="914400">
                        <a:defRPr sz="2800">
                          <a:solidFill>
                            <a:srgbClr val="FFFFFF"/>
                          </a:solidFill>
                          <a:sym typeface="Avenir Next Medium"/>
                        </a:defRPr>
                      </a:pPr>
                    </a:p>
                    <a:p>
                      <a:pPr defTabSz="914400">
                        <a:defRPr sz="2800">
                          <a:solidFill>
                            <a:srgbClr val="FFFFFF"/>
                          </a:solidFill>
                          <a:sym typeface="Avenir Next Medium"/>
                        </a:defRPr>
                      </a:pPr>
                      <a:r>
                        <a:t>Denkbar wäre auch Aufgaben gemäß der Stundentafel jeweils zum Stundenbeginn bereitzustellen.</a:t>
                      </a:r>
                    </a:p>
                    <a:p>
                      <a:pPr defTabSz="914400">
                        <a:defRPr sz="2800">
                          <a:solidFill>
                            <a:srgbClr val="FFFFFF"/>
                          </a:solidFill>
                          <a:sym typeface="Avenir Next Medium"/>
                        </a:defRPr>
                      </a:pPr>
                    </a:p>
                    <a:p>
                      <a:pPr defTabSz="914400">
                        <a:defRPr sz="2800">
                          <a:solidFill>
                            <a:srgbClr val="FFFFFF"/>
                          </a:solidFill>
                          <a:sym typeface="Avenir Next Medium"/>
                        </a:defRPr>
                      </a:pPr>
                      <a:r>
                        <a:t>Lehrkräfte passen den </a:t>
                      </a:r>
                      <a:r>
                        <a:rPr b="1">
                          <a:latin typeface="+mn-lt"/>
                          <a:ea typeface="+mn-ea"/>
                          <a:cs typeface="+mn-cs"/>
                          <a:sym typeface="Avenir Next Regular"/>
                        </a:rPr>
                        <a:t>zeitlichen Umfang</a:t>
                      </a:r>
                      <a:r>
                        <a:t> der Aufgaben in Anlehnung an die Wochenstundenzahl im Präsenzunterricht an.</a:t>
                      </a:r>
                    </a:p>
                  </a:txBody>
                  <a:tcPr marL="0" marR="0" marT="0" marB="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F1BE41"/>
                      </a:solidFill>
                      <a:miter lim="400000"/>
                    </a:lnB>
                  </a:tcPr>
                </a:tc>
                <a:tc rowSpan="6">
                  <a:txBody>
                    <a:bodyPr/>
                    <a:lstStyle/>
                    <a:p>
                      <a:pPr defTabSz="914400">
                        <a:defRPr sz="2800">
                          <a:solidFill>
                            <a:srgbClr val="FFFFFF"/>
                          </a:solidFill>
                          <a:sym typeface="Avenir Next Medium"/>
                        </a:defRPr>
                      </a:pPr>
                      <a:r>
                        <a:t>Lehrer weisen Sprechzeiten und verbindliche Videokonferenztermine in ISERV aus  (nach Möglichkeit in den regulären Stunden nach Stundentafel)</a:t>
                      </a:r>
                    </a:p>
                    <a:p>
                      <a:pPr defTabSz="914400">
                        <a:defRPr sz="2800">
                          <a:solidFill>
                            <a:srgbClr val="FFFFFF"/>
                          </a:solidFill>
                          <a:sym typeface="Avenir Next Medium"/>
                        </a:defRPr>
                      </a:pPr>
                      <a:r>
                        <a:t>+</a:t>
                      </a:r>
                    </a:p>
                    <a:p>
                      <a:pPr defTabSz="914400">
                        <a:defRPr sz="2800">
                          <a:solidFill>
                            <a:srgbClr val="FFFFFF"/>
                          </a:solidFill>
                          <a:sym typeface="Avenir Next Medium"/>
                        </a:defRPr>
                      </a:pPr>
                      <a:r>
                        <a:t>virtuelle KL-Stunde (1x Woche, ggf. gesplittet über das KL-Team) </a:t>
                      </a:r>
                    </a:p>
                    <a:p>
                      <a:pPr algn="l" defTabSz="457200">
                        <a:lnSpc>
                          <a:spcPts val="6200"/>
                        </a:lnSpc>
                        <a:spcBef>
                          <a:spcPts val="1200"/>
                        </a:spcBef>
                        <a:defRPr sz="2800">
                          <a:solidFill>
                            <a:srgbClr val="FFFFFF"/>
                          </a:solidFill>
                          <a:latin typeface="Calibri"/>
                          <a:ea typeface="Calibri"/>
                          <a:cs typeface="Calibri"/>
                          <a:sym typeface="Calibri"/>
                        </a:defRPr>
                      </a:pPr>
                      <a:endParaRPr>
                        <a:latin typeface="Times Roman"/>
                        <a:ea typeface="Times Roman"/>
                        <a:cs typeface="Times Roman"/>
                        <a:sym typeface="Times Roman"/>
                      </a:endParaRPr>
                    </a:p>
                  </a:txBody>
                  <a:tcPr marL="50800" marR="50800" marT="50800" marB="50800" anchor="ctr" anchorCtr="0" horzOverflow="overflow">
                    <a:lnL w="12700">
                      <a:solidFill>
                        <a:srgbClr val="E8B13D"/>
                      </a:solidFill>
                      <a:miter lim="400000"/>
                    </a:lnL>
                    <a:lnR w="12700">
                      <a:solidFill>
                        <a:srgbClr val="F1BE41"/>
                      </a:solidFill>
                      <a:miter lim="400000"/>
                    </a:lnR>
                    <a:lnT w="12700">
                      <a:solidFill>
                        <a:srgbClr val="E8B13D"/>
                      </a:solidFill>
                      <a:miter lim="400000"/>
                    </a:lnT>
                    <a:lnB w="12700">
                      <a:solidFill>
                        <a:srgbClr val="F1BE41"/>
                      </a:solidFill>
                      <a:miter lim="400000"/>
                    </a:lnB>
                  </a:tcPr>
                </a:tc>
              </a:tr>
              <a:tr h="1512651">
                <a:tc vMerge="1">
                  <a:tcPr/>
                </a:tc>
                <a:tc>
                  <a:txBody>
                    <a:bodyPr/>
                    <a:lstStyle/>
                    <a:p>
                      <a:pPr defTabSz="914400">
                        <a:defRPr sz="1800">
                          <a:solidFill>
                            <a:srgbClr val="000000"/>
                          </a:solidFill>
                        </a:defRPr>
                      </a:pPr>
                      <a:r>
                        <a:rPr sz="2800">
                          <a:solidFill>
                            <a:srgbClr val="FFFFFF"/>
                          </a:solidFill>
                          <a:sym typeface="Avenir Next Medium"/>
                        </a:rPr>
                        <a:t>Nebenfächer: 
10 h </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30 Minuten ~ 8h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vMerge="1">
                  <a:tcPr/>
                </a:tc>
                <a:tc vMerge="1">
                  <a:tcPr/>
                </a:tc>
              </a:tr>
              <a:tr h="1512651">
                <a:tc rowSpan="2">
                  <a:txBody>
                    <a:bodyPr/>
                    <a:lstStyle/>
                    <a:p>
                      <a:pPr defTabSz="914400">
                        <a:defRPr sz="1800">
                          <a:solidFill>
                            <a:srgbClr val="000000"/>
                          </a:solidFill>
                        </a:defRPr>
                      </a:pPr>
                      <a:r>
                        <a:rPr sz="2800">
                          <a:solidFill>
                            <a:srgbClr val="FFFFFF"/>
                          </a:solidFill>
                          <a:sym typeface="Avenir Next Medium"/>
                        </a:rPr>
                        <a:t>7/8</a:t>
                      </a:r>
                    </a:p>
                  </a:txBody>
                  <a:tcPr marL="50800" marR="50800" marT="50800" marB="50800" anchor="ctr" anchorCtr="0" horzOverflow="overflow">
                    <a:lnL w="12700">
                      <a:solidFill>
                        <a:srgbClr val="F1BE41"/>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Hauptfächer + Sprachen: 
D/Ma/E je 3/2 h 
 + 2. FS  4/3 h = 13/9 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45 Minuten ~ 10/7h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vMerge="1">
                  <a:tcPr/>
                </a:tc>
                <a:tc vMerge="1">
                  <a:tcPr/>
                </a:tc>
              </a:tr>
              <a:tr h="1512651">
                <a:tc vMerge="1">
                  <a:tcPr/>
                </a:tc>
                <a:tc>
                  <a:txBody>
                    <a:bodyPr/>
                    <a:lstStyle/>
                    <a:p>
                      <a:pPr defTabSz="914400">
                        <a:defRPr sz="1800">
                          <a:solidFill>
                            <a:srgbClr val="000000"/>
                          </a:solidFill>
                        </a:defRPr>
                      </a:pPr>
                      <a:r>
                        <a:rPr sz="2800">
                          <a:solidFill>
                            <a:srgbClr val="FFFFFF"/>
                          </a:solidFill>
                          <a:sym typeface="Avenir Next Medium"/>
                        </a:rPr>
                        <a:t>Nebenfächer: 
8/12 h </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35 Minuten ~ 6/9h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vMerge="1">
                  <a:tcPr/>
                </a:tc>
                <a:tc vMerge="1">
                  <a:tcPr/>
                </a:tc>
              </a:tr>
              <a:tr h="1512651">
                <a:tc rowSpan="2">
                  <a:txBody>
                    <a:bodyPr/>
                    <a:lstStyle/>
                    <a:p>
                      <a:pPr defTabSz="914400">
                        <a:defRPr sz="1800">
                          <a:solidFill>
                            <a:srgbClr val="000000"/>
                          </a:solidFill>
                        </a:defRPr>
                      </a:pPr>
                      <a:r>
                        <a:rPr sz="2800">
                          <a:solidFill>
                            <a:srgbClr val="FFFFFF"/>
                          </a:solidFill>
                          <a:sym typeface="Avenir Next Medium"/>
                        </a:rPr>
                        <a:t>9/10</a:t>
                      </a:r>
                    </a:p>
                  </a:txBody>
                  <a:tcPr marL="50800" marR="50800" marT="50800" marB="50800" anchor="ctr" anchorCtr="0" horzOverflow="overflow">
                    <a:lnL w="12700">
                      <a:solidFill>
                        <a:srgbClr val="F1BE41"/>
                      </a:solidFill>
                      <a:miter lim="400000"/>
                    </a:lnL>
                    <a:lnR w="12700">
                      <a:solidFill>
                        <a:srgbClr val="E8B13D"/>
                      </a:solidFill>
                      <a:miter lim="400000"/>
                    </a:lnR>
                    <a:lnT w="12700">
                      <a:solidFill>
                        <a:srgbClr val="E8B13D"/>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Hauptfächer + Sprachen: 
D/Ma/E je 2 h + 2. FS 2 h + 3. FS/Wahl 2 h = 10 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45 Minuten ~ 8h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E8B13D"/>
                      </a:solidFill>
                      <a:miter lim="400000"/>
                    </a:lnB>
                  </a:tcPr>
                </a:tc>
                <a:tc vMerge="1">
                  <a:tcPr/>
                </a:tc>
                <a:tc vMerge="1">
                  <a:tcPr/>
                </a:tc>
              </a:tr>
              <a:tr h="1512651">
                <a:tc vMerge="1">
                  <a:tcPr/>
                </a:tc>
                <a:tc>
                  <a:txBody>
                    <a:bodyPr/>
                    <a:lstStyle/>
                    <a:p>
                      <a:pPr defTabSz="914400">
                        <a:defRPr sz="1800">
                          <a:solidFill>
                            <a:srgbClr val="000000"/>
                          </a:solidFill>
                        </a:defRPr>
                      </a:pPr>
                      <a:r>
                        <a:rPr sz="2800">
                          <a:solidFill>
                            <a:srgbClr val="FFFFFF"/>
                          </a:solidFill>
                          <a:sym typeface="Avenir Next Medium"/>
                        </a:rPr>
                        <a:t>Nebenfächer: 12 h </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je Unterrichtsstunde ca. 40 Minuten ~ 9h</a:t>
                      </a:r>
                    </a:p>
                  </a:txBody>
                  <a:tcPr marL="50800" marR="50800" marT="50800" marB="50800" anchor="ctr" anchorCtr="0" horzOverflow="overflow">
                    <a:lnL w="12700">
                      <a:solidFill>
                        <a:srgbClr val="E8B13D"/>
                      </a:solidFill>
                      <a:miter lim="400000"/>
                    </a:lnL>
                    <a:lnR w="12700">
                      <a:solidFill>
                        <a:srgbClr val="E8B13D"/>
                      </a:solidFill>
                      <a:miter lim="400000"/>
                    </a:lnR>
                    <a:lnT w="12700">
                      <a:solidFill>
                        <a:srgbClr val="E8B13D"/>
                      </a:solidFill>
                      <a:miter lim="400000"/>
                    </a:lnT>
                    <a:lnB w="12700">
                      <a:solidFill>
                        <a:srgbClr val="F1BE41"/>
                      </a:solidFill>
                      <a:miter lim="400000"/>
                    </a:lnB>
                  </a:tcPr>
                </a:tc>
                <a:tc vMerge="1">
                  <a:tcPr/>
                </a:tc>
                <a:tc vMerge="1">
                  <a:tcPr/>
                </a:tc>
              </a:tr>
            </a:tbl>
          </a:graphicData>
        </a:graphic>
      </p:graphicFrame>
      <p:sp>
        <p:nvSpPr>
          <p:cNvPr id="368" name="Shape 368"/>
          <p:cNvSpPr txBox="1"/>
          <p:nvPr>
            <p:ph type="title"/>
          </p:nvPr>
        </p:nvSpPr>
        <p:spPr>
          <a:xfrm>
            <a:off x="819381" y="950328"/>
            <a:ext cx="22745239" cy="1649711"/>
          </a:xfrm>
          <a:prstGeom prst="rect">
            <a:avLst/>
          </a:prstGeom>
        </p:spPr>
        <p:txBody>
          <a:bodyPr anchor="t"/>
          <a:lstStyle>
            <a:lvl1pPr>
              <a:defRPr spc="180" sz="6000">
                <a:solidFill>
                  <a:srgbClr val="F2AE00"/>
                </a:solidFill>
              </a:defRPr>
            </a:lvl1pPr>
          </a:lstStyle>
          <a:p>
            <a:pPr/>
            <a:r>
              <a:t>Mögliche Empfehlung Aufgabenumfang SEK I</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370" name="Table 370"/>
          <p:cNvGraphicFramePr/>
          <p:nvPr/>
        </p:nvGraphicFramePr>
        <p:xfrm>
          <a:off x="874785" y="1897327"/>
          <a:ext cx="22647130" cy="10382558"/>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2452144"/>
                <a:gridCol w="5740515"/>
                <a:gridCol w="5135653"/>
                <a:gridCol w="4649817"/>
                <a:gridCol w="4656299"/>
              </a:tblGrid>
              <a:tr h="1826939">
                <a:tc>
                  <a:txBody>
                    <a:bodyPr/>
                    <a:lstStyle/>
                    <a:p>
                      <a:pPr defTabSz="914400">
                        <a:defRPr sz="1800">
                          <a:solidFill>
                            <a:srgbClr val="000000"/>
                          </a:solidFill>
                        </a:defRPr>
                      </a:pPr>
                      <a:r>
                        <a:rPr sz="2800">
                          <a:solidFill>
                            <a:srgbClr val="FFFFFF"/>
                          </a:solidFill>
                          <a:sym typeface="Avenir Next Medium"/>
                        </a:rPr>
                        <a:t>Jahrgang</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Stundenumfang pro Fach</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Wochenarbeitsstunden der SchülerInnen am Wochenplan</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Verteilungsregeln </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Didaktische + pädagogische Betreuung </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r>
              <a:tr h="2135729">
                <a:tc rowSpan="2">
                  <a:txBody>
                    <a:bodyPr/>
                    <a:lstStyle/>
                    <a:p>
                      <a:pPr defTabSz="914400">
                        <a:defRPr sz="1800">
                          <a:solidFill>
                            <a:srgbClr val="000000"/>
                          </a:solidFill>
                        </a:defRPr>
                      </a:pPr>
                      <a:r>
                        <a:rPr sz="2800">
                          <a:solidFill>
                            <a:srgbClr val="FFFFFF"/>
                          </a:solidFill>
                          <a:sym typeface="Avenir Next Medium"/>
                        </a:rPr>
                        <a:t>EF</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rowSpan="2">
                  <a:txBody>
                    <a:bodyPr/>
                    <a:lstStyle/>
                    <a:p>
                      <a:pPr defTabSz="914400">
                        <a:defRPr sz="1800">
                          <a:solidFill>
                            <a:srgbClr val="000000"/>
                          </a:solidFill>
                        </a:defRPr>
                      </a:pPr>
                      <a:r>
                        <a:rPr sz="2800">
                          <a:solidFill>
                            <a:srgbClr val="FFFFFF"/>
                          </a:solidFill>
                          <a:sym typeface="Avenir Next Medium"/>
                        </a:rPr>
                        <a:t>alle Fächer: 2 Stunden x  
12/11 h Kurse = 24/22 h im 67,5 Minutenraster
</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rowSpan="2">
                  <a:txBody>
                    <a:bodyPr/>
                    <a:lstStyle/>
                    <a:p>
                      <a:pPr defTabSz="914400">
                        <a:defRPr sz="1800">
                          <a:solidFill>
                            <a:srgbClr val="000000"/>
                          </a:solidFill>
                        </a:defRPr>
                      </a:pPr>
                      <a:r>
                        <a:rPr sz="2800">
                          <a:solidFill>
                            <a:srgbClr val="FFFFFF"/>
                          </a:solidFill>
                          <a:sym typeface="Avenir Next Medium"/>
                        </a:rPr>
                        <a:t>je Kursstunde 45 Minuten ~ 18/17 h</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rowSpan="4">
                  <a:txBody>
                    <a:bodyPr/>
                    <a:lstStyle/>
                    <a:p>
                      <a:pPr defTabSz="914400">
                        <a:defRPr sz="2800">
                          <a:solidFill>
                            <a:srgbClr val="FFFFFF"/>
                          </a:solidFill>
                          <a:sym typeface="Avenir Next Medium"/>
                        </a:defRPr>
                      </a:pPr>
                      <a:r>
                        <a:t>Aufgaben werden montags (LKs) bzw. dienstags (GKs) als Wochenplan  über IServ bereitgestellt.</a:t>
                      </a:r>
                    </a:p>
                    <a:p>
                      <a:pPr defTabSz="914400">
                        <a:defRPr sz="2800">
                          <a:solidFill>
                            <a:srgbClr val="FFFFFF"/>
                          </a:solidFill>
                          <a:sym typeface="Avenir Next Medium"/>
                        </a:defRPr>
                      </a:pPr>
                    </a:p>
                    <a:p>
                      <a:pPr defTabSz="914400">
                        <a:defRPr sz="2800">
                          <a:solidFill>
                            <a:srgbClr val="FFFFFF"/>
                          </a:solidFill>
                          <a:sym typeface="Avenir Next Medium"/>
                        </a:defRPr>
                      </a:pPr>
                      <a:r>
                        <a:t>Denkbar wäre auch Aufgaben gemäß der Stundentafel jeweils zum Stundenbeginn bereitzustellen.</a:t>
                      </a:r>
                    </a:p>
                    <a:p>
                      <a:pPr defTabSz="914400">
                        <a:defRPr sz="2800">
                          <a:solidFill>
                            <a:srgbClr val="FFFFFF"/>
                          </a:solidFill>
                          <a:sym typeface="Avenir Next Medium"/>
                        </a:defRPr>
                      </a:pPr>
                    </a:p>
                    <a:p>
                      <a:pPr defTabSz="914400">
                        <a:defRPr sz="2800">
                          <a:solidFill>
                            <a:srgbClr val="FFFFFF"/>
                          </a:solidFill>
                          <a:sym typeface="Avenir Next Medium"/>
                        </a:defRPr>
                      </a:pPr>
                      <a:r>
                        <a:t>Lehrkräfte passen den </a:t>
                      </a:r>
                      <a:r>
                        <a:rPr b="1">
                          <a:latin typeface="+mn-lt"/>
                          <a:ea typeface="+mn-ea"/>
                          <a:cs typeface="+mn-cs"/>
                          <a:sym typeface="Avenir Next Regular"/>
                        </a:rPr>
                        <a:t>zeitlichen Umfang</a:t>
                      </a:r>
                      <a:r>
                        <a:t> der Aufgaben in Anlehnung an die Wochenstundenzahl im Präsenzunterricht.</a:t>
                      </a:r>
                    </a:p>
                    <a:p>
                      <a:pPr defTabSz="914400">
                        <a:defRPr sz="2800">
                          <a:solidFill>
                            <a:srgbClr val="FFFFFF"/>
                          </a:solidFill>
                          <a:sym typeface="Avenir Next Medium"/>
                        </a:defRPr>
                      </a:pP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rowSpan="4">
                  <a:txBody>
                    <a:bodyPr/>
                    <a:lstStyle/>
                    <a:p>
                      <a:pPr defTabSz="914400">
                        <a:defRPr sz="2800">
                          <a:solidFill>
                            <a:srgbClr val="FFFFFF"/>
                          </a:solidFill>
                          <a:sym typeface="Avenir Next Medium"/>
                        </a:defRPr>
                      </a:pPr>
                      <a:r>
                        <a:t>Lehrkräfte weisen Sprechzeiten &amp; verbindliche Videokonferenztermine in ISERV aus  (nach Möglichkeit in den regulären Stunden nach Stundentafel)</a:t>
                      </a:r>
                    </a:p>
                    <a:p>
                      <a:pPr defTabSz="914400">
                        <a:defRPr sz="2800">
                          <a:solidFill>
                            <a:srgbClr val="FFFFFF"/>
                          </a:solidFill>
                          <a:sym typeface="Avenir Next Medium"/>
                        </a:defRPr>
                      </a:pPr>
                      <a:r>
                        <a:t>+</a:t>
                      </a:r>
                    </a:p>
                    <a:p>
                      <a:pPr defTabSz="914400">
                        <a:defRPr sz="2800">
                          <a:solidFill>
                            <a:srgbClr val="FFFFFF"/>
                          </a:solidFill>
                          <a:sym typeface="Avenir Next Medium"/>
                        </a:defRPr>
                      </a:pPr>
                      <a:r>
                        <a:t>virtuelle KL-Stunde (1x Woche, ggf. gesplittet über das KL-Team) </a:t>
                      </a:r>
                    </a:p>
                    <a:p>
                      <a:pPr algn="l" defTabSz="457200">
                        <a:lnSpc>
                          <a:spcPts val="6200"/>
                        </a:lnSpc>
                        <a:spcBef>
                          <a:spcPts val="1200"/>
                        </a:spcBef>
                        <a:defRPr sz="2800">
                          <a:solidFill>
                            <a:srgbClr val="FFFFFF"/>
                          </a:solidFill>
                          <a:latin typeface="Calibri"/>
                          <a:ea typeface="Calibri"/>
                          <a:cs typeface="Calibri"/>
                          <a:sym typeface="Calibri"/>
                        </a:defRPr>
                      </a:pPr>
                      <a:endParaRPr>
                        <a:latin typeface="Times Roman"/>
                        <a:ea typeface="Times Roman"/>
                        <a:cs typeface="Times Roman"/>
                        <a:sym typeface="Times Roman"/>
                      </a:endParaRP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r>
              <a:tr h="2135729">
                <a:tc vMerge="1">
                  <a:tcPr/>
                </a:tc>
                <a:tc vMerge="1">
                  <a:tcPr/>
                </a:tc>
                <a:tc vMerge="1">
                  <a:tcPr/>
                </a:tc>
                <a:tc vMerge="1">
                  <a:tcPr/>
                </a:tc>
                <a:tc vMerge="1">
                  <a:tcPr/>
                </a:tc>
              </a:tr>
              <a:tr h="2135729">
                <a:tc rowSpan="2">
                  <a:txBody>
                    <a:bodyPr/>
                    <a:lstStyle/>
                    <a:p>
                      <a:pPr defTabSz="914400">
                        <a:defRPr sz="1800">
                          <a:solidFill>
                            <a:srgbClr val="000000"/>
                          </a:solidFill>
                        </a:defRPr>
                      </a:pPr>
                      <a:r>
                        <a:rPr sz="2800">
                          <a:solidFill>
                            <a:srgbClr val="FFFFFF"/>
                          </a:solidFill>
                          <a:sym typeface="Avenir Next Medium"/>
                        </a:rPr>
                        <a:t>Q1/Q2 </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Leistungskurse:  
2 x 3 Stunden = 6h im 67,5 Minutenraster</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je Kursstunde 45 Minuten ~ 4,5 h</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vMerge="1">
                  <a:tcPr/>
                </a:tc>
                <a:tc vMerge="1">
                  <a:tcPr/>
                </a:tc>
              </a:tr>
              <a:tr h="2135729">
                <a:tc vMerge="1">
                  <a:tcPr/>
                </a:tc>
                <a:tc>
                  <a:txBody>
                    <a:bodyPr/>
                    <a:lstStyle/>
                    <a:p>
                      <a:pPr defTabSz="914400">
                        <a:defRPr sz="1800">
                          <a:solidFill>
                            <a:srgbClr val="000000"/>
                          </a:solidFill>
                        </a:defRPr>
                      </a:pPr>
                      <a:r>
                        <a:rPr sz="2800">
                          <a:solidFill>
                            <a:srgbClr val="FFFFFF"/>
                          </a:solidFill>
                          <a:sym typeface="Avenir Next Medium"/>
                        </a:rPr>
                        <a:t>Grundkurse: 
8 x 2 Stunden = 16 h im 67,5 Minutenraster 
</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a:txBody>
                    <a:bodyPr/>
                    <a:lstStyle/>
                    <a:p>
                      <a:pPr defTabSz="914400">
                        <a:defRPr sz="1800">
                          <a:solidFill>
                            <a:srgbClr val="000000"/>
                          </a:solidFill>
                        </a:defRPr>
                      </a:pPr>
                      <a:r>
                        <a:rPr sz="2800">
                          <a:solidFill>
                            <a:srgbClr val="FFFFFF"/>
                          </a:solidFill>
                          <a:sym typeface="Avenir Next Medium"/>
                        </a:rPr>
                        <a:t>je Kursstunde 45 Minuten ~ 12 h</a:t>
                      </a:r>
                    </a:p>
                  </a:txBody>
                  <a:tcPr marL="50800" marR="50800" marT="50800" marB="50800" anchor="ctr" anchorCtr="0" horzOverflow="overflow">
                    <a:lnL w="12700">
                      <a:solidFill>
                        <a:srgbClr val="F1BE41"/>
                      </a:solidFill>
                      <a:miter lim="400000"/>
                    </a:lnL>
                    <a:lnR w="12700">
                      <a:solidFill>
                        <a:srgbClr val="F1BE41"/>
                      </a:solidFill>
                      <a:miter lim="400000"/>
                    </a:lnR>
                    <a:lnT w="12700">
                      <a:solidFill>
                        <a:srgbClr val="F1BE41"/>
                      </a:solidFill>
                      <a:miter lim="400000"/>
                    </a:lnT>
                    <a:lnB w="12700">
                      <a:solidFill>
                        <a:srgbClr val="F1BE41"/>
                      </a:solidFill>
                      <a:miter lim="400000"/>
                    </a:lnB>
                  </a:tcPr>
                </a:tc>
                <a:tc vMerge="1">
                  <a:tcPr/>
                </a:tc>
                <a:tc vMerge="1">
                  <a:tcPr/>
                </a:tc>
              </a:tr>
            </a:tbl>
          </a:graphicData>
        </a:graphic>
      </p:graphicFrame>
      <p:sp>
        <p:nvSpPr>
          <p:cNvPr id="371" name="Shape 371"/>
          <p:cNvSpPr txBox="1"/>
          <p:nvPr>
            <p:ph type="title"/>
          </p:nvPr>
        </p:nvSpPr>
        <p:spPr>
          <a:xfrm>
            <a:off x="879812" y="920112"/>
            <a:ext cx="22768809" cy="1649711"/>
          </a:xfrm>
          <a:prstGeom prst="rect">
            <a:avLst/>
          </a:prstGeom>
        </p:spPr>
        <p:txBody>
          <a:bodyPr anchor="t"/>
          <a:lstStyle>
            <a:lvl1pPr>
              <a:defRPr spc="180" sz="6000"/>
            </a:lvl1pPr>
          </a:lstStyle>
          <a:p>
            <a:pPr/>
            <a:r>
              <a:t>Mögliche Empfehlung Aufgabenumfang SEK II</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hape 373"/>
          <p:cNvSpPr txBox="1"/>
          <p:nvPr>
            <p:ph type="body" sz="half" idx="1"/>
          </p:nvPr>
        </p:nvSpPr>
        <p:spPr>
          <a:prstGeom prst="rect">
            <a:avLst/>
          </a:prstGeom>
        </p:spPr>
        <p:txBody>
          <a:bodyPr/>
          <a:lstStyle/>
          <a:p>
            <a:pPr/>
            <a:r>
              <a:t>Literaturtipps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09" name="Shape 209"/>
          <p:cNvSpPr txBox="1"/>
          <p:nvPr>
            <p:ph type="title"/>
          </p:nvPr>
        </p:nvSpPr>
        <p:spPr>
          <a:xfrm>
            <a:off x="871690" y="1246501"/>
            <a:ext cx="22640621" cy="1130301"/>
          </a:xfrm>
          <a:prstGeom prst="rect">
            <a:avLst/>
          </a:prstGeom>
        </p:spPr>
        <p:txBody>
          <a:bodyPr/>
          <a:lstStyle>
            <a:lvl1pPr defTabSz="578358">
              <a:defRPr spc="178" sz="5940"/>
            </a:lvl1pPr>
          </a:lstStyle>
          <a:p>
            <a:pPr/>
            <a:r>
              <a:t>Vorüberlegungen zum Konzept</a:t>
            </a:r>
          </a:p>
        </p:txBody>
      </p:sp>
      <p:sp>
        <p:nvSpPr>
          <p:cNvPr id="210" name="Shape 210"/>
          <p:cNvSpPr txBox="1"/>
          <p:nvPr>
            <p:ph type="body" sz="half" idx="1"/>
          </p:nvPr>
        </p:nvSpPr>
        <p:spPr>
          <a:xfrm>
            <a:off x="870235" y="2580001"/>
            <a:ext cx="11607801" cy="9677401"/>
          </a:xfrm>
          <a:prstGeom prst="rect">
            <a:avLst/>
          </a:prstGeom>
        </p:spPr>
        <p:txBody>
          <a:bodyPr>
            <a:noAutofit/>
          </a:bodyPr>
          <a:lstStyle/>
          <a:p>
            <a:pPr marL="0" indent="0" algn="just">
              <a:lnSpc>
                <a:spcPct val="110000"/>
              </a:lnSpc>
              <a:buSzTx/>
              <a:buNone/>
              <a:defRPr b="0"/>
            </a:pPr>
            <a:r>
              <a:t>Bei der Entwicklung eines Konzeptes zum Lernen auf Distanz ist es wichtig verschiedene Aspekte von Beginn an in die Planung mit einzubeziehen. Die individuellen Rahmenbedingungen bestimmen jedoch, welche Gewichtung den verschiedenen Punkten zukommt. Die Vorgaben des Schul-ministeriums sind in dem hier vorliegenden Konzept berücksichtigt worden.*</a:t>
            </a:r>
          </a:p>
          <a:p>
            <a:pPr marL="0" indent="0" algn="just">
              <a:lnSpc>
                <a:spcPct val="110000"/>
              </a:lnSpc>
              <a:buSzTx/>
              <a:buNone/>
              <a:defRPr b="0"/>
            </a:pPr>
            <a:r>
              <a:t>Daher ist es sinnvoll (wie in diesem Konzept geschehen) bei der Anpassung Lehrer, Admins, Stundenplaner und Schulleitung in den Entwicklungs-prozess mit einzubeziehen. </a:t>
            </a:r>
          </a:p>
        </p:txBody>
      </p:sp>
      <p:pic>
        <p:nvPicPr>
          <p:cNvPr id="211" name="Einfluss-Konzept2.png"/>
          <p:cNvPicPr>
            <a:picLocks noChangeAspect="1"/>
          </p:cNvPicPr>
          <p:nvPr/>
        </p:nvPicPr>
        <p:blipFill>
          <a:blip r:embed="rId2">
            <a:extLst/>
          </a:blip>
          <a:stretch>
            <a:fillRect/>
          </a:stretch>
        </p:blipFill>
        <p:spPr>
          <a:xfrm>
            <a:off x="13278654" y="2580934"/>
            <a:ext cx="10227615" cy="9725367"/>
          </a:xfrm>
          <a:prstGeom prst="rect">
            <a:avLst/>
          </a:prstGeom>
          <a:ln w="12700">
            <a:miter lim="400000"/>
          </a:ln>
        </p:spPr>
      </p:pic>
      <p:sp>
        <p:nvSpPr>
          <p:cNvPr id="212" name="Shape 212"/>
          <p:cNvSpPr txBox="1"/>
          <p:nvPr/>
        </p:nvSpPr>
        <p:spPr>
          <a:xfrm>
            <a:off x="776343" y="12693722"/>
            <a:ext cx="9948018" cy="482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a:t>
            </a:r>
            <a:r>
              <a:rPr b="1" spc="19" sz="2000">
                <a:solidFill>
                  <a:srgbClr val="2E4B7B"/>
                </a:solidFill>
                <a:latin typeface="+mn-lt"/>
                <a:ea typeface="+mn-ea"/>
                <a:cs typeface="+mn-cs"/>
                <a:sym typeface="Avenir Next Regular"/>
                <a:hlinkClick r:id="rId3" invalidUrl="" action="" tgtFrame="" tooltip="" history="1" highlightClick="0" endSnd="0"/>
              </a:rPr>
              <a:t>https://broschüren.nrw/distanzunterricht/home/#!/organisatorische-aspekte</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75" name="Shape 375"/>
          <p:cNvSpPr txBox="1"/>
          <p:nvPr>
            <p:ph type="body" idx="1"/>
          </p:nvPr>
        </p:nvSpPr>
        <p:spPr>
          <a:xfrm>
            <a:off x="910673" y="1620547"/>
            <a:ext cx="22562654" cy="9943281"/>
          </a:xfrm>
          <a:prstGeom prst="rect">
            <a:avLst/>
          </a:prstGeom>
        </p:spPr>
        <p:txBody>
          <a:bodyPr numCol="1" spcCol="38100"/>
          <a:lstStyle/>
          <a:p>
            <a:pPr>
              <a:buBlip>
                <a:blip r:embed="rId2"/>
              </a:buBlip>
              <a:defRPr b="0"/>
            </a:pPr>
            <a:r>
              <a:rPr>
                <a:hlinkClick r:id="rId3" invalidUrl="" action="" tgtFrame="" tooltip="" history="1" highlightClick="0" endSnd="0"/>
              </a:rPr>
              <a:t>https://broschüren.nrw/distanzunterricht/home/#!/rahmenbedingungen-der-kommunikation</a:t>
            </a:r>
          </a:p>
          <a:p>
            <a:pPr>
              <a:buBlip>
                <a:blip r:embed="rId2"/>
              </a:buBlip>
              <a:defRPr b="0"/>
            </a:pPr>
            <a:r>
              <a:t>https://www.gymnasium-harsewinkel.de/lernen-auf-distanz/</a:t>
            </a:r>
          </a:p>
          <a:p>
            <a:pPr>
              <a:buBlip>
                <a:blip r:embed="rId2"/>
              </a:buBlip>
              <a:defRPr b="0"/>
            </a:pPr>
            <a:r>
              <a:t>https://www.leopoldina.org/publikationen/detailansicht/publication/coronavirus-pandemie-fuer-ein-krisenresistentes-bildungssystem-2020/</a:t>
            </a:r>
          </a:p>
          <a:p>
            <a:pPr>
              <a:buBlip>
                <a:blip r:embed="rId2"/>
              </a:buBlip>
              <a:defRPr b="0"/>
            </a:pPr>
            <a:r>
              <a:t>https://www.schulministerium.nrw.de/themen/recht/schulgesundheitsrecht/infektionsschutz/impulse-fuer-das-lernen-auf-distanz</a:t>
            </a:r>
          </a:p>
          <a:p>
            <a:pPr>
              <a:buBlip>
                <a:blip r:embed="rId2"/>
              </a:buBlip>
              <a:defRPr b="0"/>
            </a:pPr>
            <a:r>
              <a:rPr>
                <a:hlinkClick r:id="rId4" invalidUrl="" action="" tgtFrame="" tooltip="" history="1" highlightClick="0" endSnd="0"/>
              </a:rPr>
              <a:t>https://datenschutz-schule.info/2020/05/03/teilnahme-am-unterricht-ueber-video-geht-das/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4" name="Shape 214"/>
          <p:cNvSpPr txBox="1"/>
          <p:nvPr>
            <p:ph type="title"/>
          </p:nvPr>
        </p:nvSpPr>
        <p:spPr>
          <a:xfrm>
            <a:off x="871690" y="1246501"/>
            <a:ext cx="22640621" cy="1130301"/>
          </a:xfrm>
          <a:prstGeom prst="rect">
            <a:avLst/>
          </a:prstGeom>
        </p:spPr>
        <p:txBody>
          <a:bodyPr/>
          <a:lstStyle>
            <a:lvl1pPr defTabSz="578358">
              <a:defRPr spc="178" sz="5940"/>
            </a:lvl1pPr>
          </a:lstStyle>
          <a:p>
            <a:pPr/>
            <a:r>
              <a:t>Zur Arbeit mit dem Konzept</a:t>
            </a:r>
          </a:p>
        </p:txBody>
      </p:sp>
      <p:sp>
        <p:nvSpPr>
          <p:cNvPr id="215" name="Shape 215"/>
          <p:cNvSpPr txBox="1"/>
          <p:nvPr>
            <p:ph type="body" idx="1"/>
          </p:nvPr>
        </p:nvSpPr>
        <p:spPr>
          <a:xfrm>
            <a:off x="871690" y="2697067"/>
            <a:ext cx="22640620" cy="9766301"/>
          </a:xfrm>
          <a:prstGeom prst="rect">
            <a:avLst/>
          </a:prstGeom>
        </p:spPr>
        <p:txBody>
          <a:bodyPr numCol="2" spcCol="1132030">
            <a:noAutofit/>
          </a:bodyPr>
          <a:lstStyle/>
          <a:p>
            <a:pPr marL="0" indent="0" algn="just">
              <a:lnSpc>
                <a:spcPct val="110000"/>
              </a:lnSpc>
              <a:buSzTx/>
              <a:buNone/>
              <a:defRPr b="0"/>
            </a:pPr>
            <a:r>
              <a:t>In der aktuellen Schullandschaft ist von den unterschiedlichsten Ausgangssituationen auszugehen, was zur Folge hat, dass es nicht </a:t>
            </a:r>
            <a:r>
              <a:rPr b="1" i="1"/>
              <a:t>das eine Konzept </a:t>
            </a:r>
            <a:r>
              <a:t>für alle geben kann.</a:t>
            </a:r>
          </a:p>
          <a:p>
            <a:pPr marL="0" indent="0" algn="just">
              <a:lnSpc>
                <a:spcPct val="110000"/>
              </a:lnSpc>
              <a:buSzTx/>
              <a:buNone/>
              <a:defRPr b="0"/>
            </a:pPr>
            <a:r>
              <a:t>Dennoch muss das Rad nicht in jedem Fall komplett neu erfunden werden. An vielen Stellen des Konzeptes werden Sie verschiedene Varianten der Umsetzung finden. Passen Sie diese gegebenenfalls an Ihre </a:t>
            </a:r>
            <a:r>
              <a:rPr b="1"/>
              <a:t>konkrete Situation</a:t>
            </a:r>
            <a:r>
              <a:t> an, oder nehmen Sie sie als </a:t>
            </a:r>
            <a:r>
              <a:rPr b="1"/>
              <a:t>Anregung</a:t>
            </a:r>
            <a:r>
              <a:t> für Ihre Umsetzung. </a:t>
            </a:r>
          </a:p>
          <a:p>
            <a:pPr marL="0" indent="0" algn="just">
              <a:lnSpc>
                <a:spcPct val="110000"/>
              </a:lnSpc>
              <a:buSzTx/>
              <a:buNone/>
              <a:defRPr b="0"/>
            </a:pPr>
            <a:r>
              <a:t>Da es sich bei den Überlegungen zum </a:t>
            </a:r>
            <a:r>
              <a:rPr b="1"/>
              <a:t>"Lernen auf Distanz"</a:t>
            </a:r>
            <a:r>
              <a:t> um ein sehr umfangreiches Konzept handelt, werden wir im weitern Verlauf auf die Ausformulierung aller Aspekte im Fließtext verzichten und auf schnell verständliche Stichpunkte setzen, um Ihnen die Zeit für die eigentliche Arbeit der Umsetzung zu sparen.</a:t>
            </a:r>
          </a:p>
          <a:p>
            <a:pPr marL="0" indent="0" algn="just">
              <a:lnSpc>
                <a:spcPct val="110000"/>
              </a:lnSpc>
              <a:buSzTx/>
              <a:buNone/>
              <a:defRPr b="0"/>
            </a:pPr>
            <a:r>
              <a:t>Zusätzlich finden Sie im Konzept weitere Literaturtipps, Links zu ergänzenden Tutorials und an Ihre Bedürfnisse anpassbare Vorlagen. Wir hoffen Ihnen Ihre Arbeit hierdurch bestmöglich erleichtern zu können.</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7" name="1056335066_3170x2500-filtered.jpeg"/>
          <p:cNvPicPr>
            <a:picLocks noChangeAspect="1"/>
          </p:cNvPicPr>
          <p:nvPr>
            <p:ph type="pic" idx="21"/>
          </p:nvPr>
        </p:nvPicPr>
        <p:blipFill>
          <a:blip r:embed="rId2">
            <a:extLst/>
          </a:blip>
          <a:srcRect l="0" t="14337" r="0" b="14337"/>
          <a:stretch>
            <a:fillRect/>
          </a:stretch>
        </p:blipFill>
        <p:spPr>
          <a:xfrm>
            <a:off x="0" y="0"/>
            <a:ext cx="24384000" cy="13716000"/>
          </a:xfrm>
          <a:prstGeom prst="rect">
            <a:avLst/>
          </a:prstGeom>
        </p:spPr>
      </p:pic>
      <p:sp>
        <p:nvSpPr>
          <p:cNvPr id="218" name="Shape 218"/>
          <p:cNvSpPr/>
          <p:nvPr/>
        </p:nvSpPr>
        <p:spPr>
          <a:xfrm>
            <a:off x="766879" y="12060766"/>
            <a:ext cx="22850240"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19" name="Shape 219"/>
          <p:cNvSpPr/>
          <p:nvPr/>
        </p:nvSpPr>
        <p:spPr>
          <a:xfrm flipV="1">
            <a:off x="6527799"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20" name="Shape 220"/>
          <p:cNvSpPr/>
          <p:nvPr/>
        </p:nvSpPr>
        <p:spPr>
          <a:xfrm flipV="1">
            <a:off x="17856201" y="12034558"/>
            <a:ext cx="1" cy="1114983"/>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21" name="Shape 221"/>
          <p:cNvSpPr/>
          <p:nvPr/>
        </p:nvSpPr>
        <p:spPr>
          <a:xfrm>
            <a:off x="766879" y="952500"/>
            <a:ext cx="22850242" cy="1"/>
          </a:xfrm>
          <a:prstGeom prst="line">
            <a:avLst/>
          </a:prstGeom>
          <a:ln w="76200">
            <a:solidFill>
              <a:srgbClr val="244C7F"/>
            </a:solidFill>
            <a:miter lim="400000"/>
          </a:ln>
        </p:spPr>
        <p:txBody>
          <a:bodyPr lIns="50800" tIns="50800" rIns="50800" bIns="50800" anchor="ctr"/>
          <a:lstStyle/>
          <a:p>
            <a:pPr defTabSz="825500">
              <a:defRPr spc="0" sz="3200">
                <a:solidFill>
                  <a:srgbClr val="000000"/>
                </a:solidFill>
              </a:defRPr>
            </a:pPr>
          </a:p>
        </p:txBody>
      </p:sp>
      <p:sp>
        <p:nvSpPr>
          <p:cNvPr id="222" name="Shape 222"/>
          <p:cNvSpPr txBox="1"/>
          <p:nvPr>
            <p:ph type="title"/>
          </p:nvPr>
        </p:nvSpPr>
        <p:spPr>
          <a:prstGeom prst="rect">
            <a:avLst/>
          </a:prstGeom>
        </p:spPr>
        <p:txBody>
          <a:bodyPr/>
          <a:lstStyle>
            <a:lvl1pPr>
              <a:defRPr spc="285" sz="9500"/>
            </a:lvl1pPr>
          </a:lstStyle>
          <a:p>
            <a:pPr/>
            <a:r>
              <a:t>Pädagogisch-didaktischer Ansatz</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224" name="BlendedLearning-Diagram2.png"/>
          <p:cNvPicPr>
            <a:picLocks noChangeAspect="1"/>
          </p:cNvPicPr>
          <p:nvPr/>
        </p:nvPicPr>
        <p:blipFill>
          <a:blip r:embed="rId2">
            <a:extLst/>
          </a:blip>
          <a:srcRect l="0" t="0" r="0" b="0"/>
          <a:stretch>
            <a:fillRect/>
          </a:stretch>
        </p:blipFill>
        <p:spPr>
          <a:xfrm>
            <a:off x="1975251" y="909712"/>
            <a:ext cx="9207501" cy="13025104"/>
          </a:xfrm>
          <a:prstGeom prst="rect">
            <a:avLst/>
          </a:prstGeom>
          <a:ln w="12700">
            <a:miter lim="400000"/>
          </a:ln>
        </p:spPr>
      </p:pic>
      <p:sp>
        <p:nvSpPr>
          <p:cNvPr id="225" name="Shape 225"/>
          <p:cNvSpPr txBox="1"/>
          <p:nvPr/>
        </p:nvSpPr>
        <p:spPr>
          <a:xfrm>
            <a:off x="796348" y="1121635"/>
            <a:ext cx="13169901" cy="1143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584200">
              <a:lnSpc>
                <a:spcPct val="90000"/>
              </a:lnSpc>
              <a:defRPr b="1" cap="all" spc="180" sz="6000">
                <a:solidFill>
                  <a:srgbClr val="2E4B7C"/>
                </a:solidFill>
                <a:latin typeface="+mn-lt"/>
                <a:ea typeface="+mn-ea"/>
                <a:cs typeface="+mn-cs"/>
                <a:sym typeface="Avenir Next Regular"/>
              </a:defRPr>
            </a:lvl1pPr>
          </a:lstStyle>
          <a:p>
            <a:pPr/>
            <a:r>
              <a:t>Blended Learning         +</a:t>
            </a:r>
          </a:p>
        </p:txBody>
      </p:sp>
      <p:pic>
        <p:nvPicPr>
          <p:cNvPr id="226" name="Dalton-Diagramm.png"/>
          <p:cNvPicPr>
            <a:picLocks noChangeAspect="1"/>
          </p:cNvPicPr>
          <p:nvPr/>
        </p:nvPicPr>
        <p:blipFill>
          <a:blip r:embed="rId3">
            <a:extLst/>
          </a:blip>
          <a:srcRect l="0" t="0" r="0" b="0"/>
          <a:stretch>
            <a:fillRect/>
          </a:stretch>
        </p:blipFill>
        <p:spPr>
          <a:xfrm>
            <a:off x="13645412" y="545211"/>
            <a:ext cx="9516345" cy="1346200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28" name="Shape 228"/>
          <p:cNvSpPr txBox="1"/>
          <p:nvPr>
            <p:ph type="body" idx="1"/>
          </p:nvPr>
        </p:nvSpPr>
        <p:spPr>
          <a:xfrm>
            <a:off x="904546" y="1147631"/>
            <a:ext cx="22580601" cy="11255638"/>
          </a:xfrm>
          <a:prstGeom prst="rect">
            <a:avLst/>
          </a:prstGeom>
        </p:spPr>
        <p:txBody>
          <a:bodyPr numCol="2" spcCol="1129030">
            <a:noAutofit/>
          </a:bodyPr>
          <a:lstStyle/>
          <a:p>
            <a:pPr marL="816428" indent="-816428" algn="just">
              <a:lnSpc>
                <a:spcPct val="110000"/>
              </a:lnSpc>
              <a:spcBef>
                <a:spcPts val="0"/>
              </a:spcBef>
              <a:buBlip>
                <a:blip r:embed="rId2"/>
              </a:buBlip>
              <a:defRPr b="0"/>
            </a:pPr>
            <a:r>
              <a:t>„Blended Learning wird auch </a:t>
            </a:r>
            <a:r>
              <a:rPr b="1"/>
              <a:t>integriertes, hybrides Lernen</a:t>
            </a:r>
            <a:r>
              <a:t> genannt. Das Portal </a:t>
            </a:r>
            <a:r>
              <a:rPr>
                <a:hlinkClick r:id="rId3" invalidUrl="" action="" tgtFrame="" tooltip="" history="1" highlightClick="0" endSnd="0"/>
              </a:rPr>
              <a:t>e-teaching.org</a:t>
            </a:r>
            <a:r>
              <a:t> fasst dies als "Lehrszenarien, die nicht ausschließlich face-to-face oder online stattfinden, (...) also als </a:t>
            </a:r>
            <a:r>
              <a:rPr b="1"/>
              <a:t>Kombination von virtuellen und nicht-virtuellen Lernsettings und Methoden</a:t>
            </a:r>
            <a:r>
              <a:t>" zusammen."*</a:t>
            </a:r>
          </a:p>
          <a:p>
            <a:pPr algn="just">
              <a:lnSpc>
                <a:spcPct val="110000"/>
              </a:lnSpc>
              <a:spcBef>
                <a:spcPts val="0"/>
              </a:spcBef>
              <a:buBlip>
                <a:blip r:embed="rId2"/>
              </a:buBlip>
              <a:defRPr b="0"/>
            </a:pPr>
            <a:r>
              <a:t>Gemeint ist ein auf die Lernenden aus-gerichteter Ansatz unter Berücksichtigung der technischen Gegebenheiten und der orga-nisatorischen Rahmenbedingungen.</a:t>
            </a:r>
          </a:p>
          <a:p>
            <a:pPr algn="just">
              <a:lnSpc>
                <a:spcPct val="110000"/>
              </a:lnSpc>
              <a:spcBef>
                <a:spcPts val="0"/>
              </a:spcBef>
              <a:buBlip>
                <a:blip r:embed="rId2"/>
              </a:buBlip>
              <a:defRPr b="0"/>
            </a:pPr>
            <a:r>
              <a:t>Die </a:t>
            </a:r>
            <a:r>
              <a:rPr b="1"/>
              <a:t>Präsenzlernphase </a:t>
            </a:r>
            <a:r>
              <a:t>kennzeichnet</a:t>
            </a:r>
            <a:r>
              <a:rPr b="1"/>
              <a:t> </a:t>
            </a:r>
            <a:r>
              <a:t>die direkte analoge oder digitale Kommunikation und Interaktion der Lernenden im Klassen-verband untereinander und mit der Lehrkraft.</a:t>
            </a:r>
          </a:p>
          <a:p>
            <a:pPr algn="just">
              <a:lnSpc>
                <a:spcPct val="110000"/>
              </a:lnSpc>
              <a:spcBef>
                <a:spcPts val="0"/>
              </a:spcBef>
              <a:buBlip>
                <a:blip r:embed="rId2"/>
              </a:buBlip>
              <a:defRPr b="0"/>
            </a:pPr>
            <a:r>
              <a:t>In der </a:t>
            </a:r>
            <a:r>
              <a:rPr b="1"/>
              <a:t>Selbstlernphase </a:t>
            </a:r>
            <a:r>
              <a:t>haben die eigen-ständige Auseinandersetzung mit einem Lerninhalt im eigenen Tempo der Schüler*innen Vorrang.  I.d.R. erfolgt diese über eine Wochenplanarbeit oder länger-fristige Projektarbeiten.</a:t>
            </a:r>
          </a:p>
          <a:p>
            <a:pPr algn="just">
              <a:lnSpc>
                <a:spcPct val="110000"/>
              </a:lnSpc>
              <a:spcBef>
                <a:spcPts val="0"/>
              </a:spcBef>
              <a:buBlip>
                <a:blip r:embed="rId2"/>
              </a:buBlip>
              <a:defRPr b="0"/>
            </a:pPr>
            <a:r>
              <a:rPr b="1"/>
              <a:t>Synchrone</a:t>
            </a:r>
            <a:r>
              <a:t> Lernphasen laufen sowohl analog als auch digital gleichzeitig über den selben Unterrichtsinhalt mit der Lehrkraft und der gesamten Lerngruppe ab.</a:t>
            </a:r>
          </a:p>
          <a:p>
            <a:pPr algn="just">
              <a:lnSpc>
                <a:spcPct val="110000"/>
              </a:lnSpc>
              <a:spcBef>
                <a:spcPts val="0"/>
              </a:spcBef>
              <a:buBlip>
                <a:blip r:embed="rId2"/>
              </a:buBlip>
              <a:defRPr b="0"/>
            </a:pPr>
            <a:r>
              <a:rPr b="1"/>
              <a:t>Asynchrone</a:t>
            </a:r>
            <a:r>
              <a:t> Lernphasen können sowohl zeitlich entzerrt als auch durch unterschied-liche Unterrichtsinhalte geprägt sein.</a:t>
            </a:r>
          </a:p>
          <a:p>
            <a:pPr algn="just">
              <a:lnSpc>
                <a:spcPct val="110000"/>
              </a:lnSpc>
              <a:spcBef>
                <a:spcPts val="0"/>
              </a:spcBef>
              <a:buBlip>
                <a:blip r:embed="rId2"/>
              </a:buBlip>
              <a:defRPr b="0"/>
            </a:pPr>
            <a:r>
              <a:t>Zur </a:t>
            </a:r>
            <a:r>
              <a:rPr b="1"/>
              <a:t>Sicherung des Lernerfolgs</a:t>
            </a:r>
            <a:r>
              <a:t> sollte am Ende der Lernphasen ein einheitliches, über-prüfbares Ergebnis erstellt werden.</a:t>
            </a:r>
          </a:p>
        </p:txBody>
      </p:sp>
      <p:sp>
        <p:nvSpPr>
          <p:cNvPr id="229" name="Shape 229"/>
          <p:cNvSpPr txBox="1"/>
          <p:nvPr/>
        </p:nvSpPr>
        <p:spPr>
          <a:xfrm>
            <a:off x="757186" y="12661900"/>
            <a:ext cx="11220102" cy="444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spcBef>
                <a:spcPts val="4300"/>
              </a:spcBef>
              <a:defRPr b="1" spc="19" sz="2000">
                <a:solidFill>
                  <a:srgbClr val="2E4B7B"/>
                </a:solidFill>
                <a:latin typeface="+mn-lt"/>
                <a:ea typeface="+mn-ea"/>
                <a:cs typeface="+mn-cs"/>
                <a:sym typeface="Avenir Next Regular"/>
              </a:defRPr>
            </a:pPr>
            <a:r>
              <a:t>*</a:t>
            </a:r>
            <a:r>
              <a:rPr u="sng">
                <a:hlinkClick r:id="rId4" invalidUrl="" action="" tgtFrame="" tooltip="" history="1" highlightClick="0" endSnd="0"/>
              </a:rPr>
              <a:t> https://hochschulforumdigitalisierung.de/de/blog/blended-learning-praxis</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4_Briefing">
  <a:themeElements>
    <a:clrScheme name="24_Briefing">
      <a:dk1>
        <a:srgbClr val="002C3A"/>
      </a:dk1>
      <a:lt1>
        <a:srgbClr val="54818F"/>
      </a:lt1>
      <a:dk2>
        <a:srgbClr val="5E5E5E"/>
      </a:dk2>
      <a:lt2>
        <a:srgbClr val="D5D5D5"/>
      </a:lt2>
      <a:accent1>
        <a:srgbClr val="54818F"/>
      </a:accent1>
      <a:accent2>
        <a:srgbClr val="308C8B"/>
      </a:accent2>
      <a:accent3>
        <a:srgbClr val="7A9105"/>
      </a:accent3>
      <a:accent4>
        <a:srgbClr val="C26E6A"/>
      </a:accent4>
      <a:accent5>
        <a:srgbClr val="E4E942"/>
      </a:accent5>
      <a:accent6>
        <a:srgbClr val="5B516A"/>
      </a:accent6>
      <a:hlink>
        <a:srgbClr val="0000FF"/>
      </a:hlink>
      <a:folHlink>
        <a:srgbClr val="FF00FF"/>
      </a:folHlink>
    </a:clrScheme>
    <a:fontScheme name="24_Briefing">
      <a:majorFont>
        <a:latin typeface="Avenir Next Regular"/>
        <a:ea typeface="Avenir Next Regular"/>
        <a:cs typeface="Avenir Next Regular"/>
      </a:majorFont>
      <a:minorFont>
        <a:latin typeface="Avenir Next Regular"/>
        <a:ea typeface="Avenir Next Regular"/>
        <a:cs typeface="Avenir Next Regular"/>
      </a:minorFont>
    </a:fontScheme>
    <a:fmtScheme name="24_Briefi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000000"/>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76200" cap="flat">
          <a:solidFill>
            <a:schemeClr val="accent6">
              <a:hueOff val="61929"/>
              <a:satOff val="10820"/>
              <a:lumOff val="-8848"/>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4_Briefing">
  <a:themeElements>
    <a:clrScheme name="24_Briefing">
      <a:dk1>
        <a:srgbClr val="000000"/>
      </a:dk1>
      <a:lt1>
        <a:srgbClr val="FFFFFF"/>
      </a:lt1>
      <a:dk2>
        <a:srgbClr val="5E5E5E"/>
      </a:dk2>
      <a:lt2>
        <a:srgbClr val="D5D5D5"/>
      </a:lt2>
      <a:accent1>
        <a:srgbClr val="54818F"/>
      </a:accent1>
      <a:accent2>
        <a:srgbClr val="308C8B"/>
      </a:accent2>
      <a:accent3>
        <a:srgbClr val="7A9105"/>
      </a:accent3>
      <a:accent4>
        <a:srgbClr val="C26E6A"/>
      </a:accent4>
      <a:accent5>
        <a:srgbClr val="E4E942"/>
      </a:accent5>
      <a:accent6>
        <a:srgbClr val="5B516A"/>
      </a:accent6>
      <a:hlink>
        <a:srgbClr val="0000FF"/>
      </a:hlink>
      <a:folHlink>
        <a:srgbClr val="FF00FF"/>
      </a:folHlink>
    </a:clrScheme>
    <a:fontScheme name="24_Briefing">
      <a:majorFont>
        <a:latin typeface="Avenir Next Regular"/>
        <a:ea typeface="Avenir Next Regular"/>
        <a:cs typeface="Avenir Next Regular"/>
      </a:majorFont>
      <a:minorFont>
        <a:latin typeface="Avenir Next Regular"/>
        <a:ea typeface="Avenir Next Regular"/>
        <a:cs typeface="Avenir Next Regular"/>
      </a:minorFont>
    </a:fontScheme>
    <a:fmtScheme name="24_Briefi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000000"/>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76200" cap="flat">
          <a:solidFill>
            <a:schemeClr val="accent6">
              <a:hueOff val="61929"/>
              <a:satOff val="10820"/>
              <a:lumOff val="-8848"/>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355600" rtl="0" fontAlgn="auto" latinLnBrk="0" hangingPunct="0">
          <a:lnSpc>
            <a:spcPct val="100000"/>
          </a:lnSpc>
          <a:spcBef>
            <a:spcPts val="0"/>
          </a:spcBef>
          <a:spcAft>
            <a:spcPts val="0"/>
          </a:spcAft>
          <a:buClrTx/>
          <a:buSzTx/>
          <a:buFontTx/>
          <a:buNone/>
          <a:tabLst/>
          <a:defRPr b="0" baseline="0" cap="none" i="0" spc="44" strike="noStrike" sz="2200" u="none" kumimoji="0" normalizeH="0">
            <a:ln>
              <a:noFill/>
            </a:ln>
            <a:solidFill>
              <a:schemeClr val="accent1">
                <a:satOff val="74278"/>
                <a:lumOff val="-33241"/>
              </a:schemeClr>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